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6" r:id="rId8"/>
    <p:sldId id="264" r:id="rId9"/>
    <p:sldId id="270" r:id="rId10"/>
    <p:sldId id="265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09CF-E780-23E3-6B38-FAA0D60AB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AD069-EB34-55F9-677C-B57765425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A187-1601-4D8D-FCC4-551A7D3D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2528B-959C-523C-5F71-17FF93A1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A4147-BADB-7DCB-BBF6-74445122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0834-31DE-75A6-675E-F11CC8F4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0F330-C988-958D-60EC-560D2AE2B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1DCCF-7765-9C72-F1EC-A14DD415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DBC3-B2F3-7297-B007-76DD7DEF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C1F66-4077-4EDF-52BA-A90EAF27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11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E9409-E32C-26DE-D9FB-BD5C5331B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E1AD1-4B64-F39F-BB84-5600BDB42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7E5F-C760-BF5E-A6B0-C0F037CB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C0F13-DE46-7822-358F-5E17E490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0DBA2-13DA-1421-1B4E-E9014C3B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3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D82A-6351-FAC5-BAA0-87C8F7C9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D7A3-6080-32A2-DAD9-3406FA018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B3320-979B-FCF2-7560-FF57FD10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2504-A34C-3694-A551-D399CAB8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1C4B5-EF28-80D3-47FA-5134F714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75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F2DD-63C7-C6F9-415E-0A1D539C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074F0-9B3F-DBCA-2528-C118514D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B539-9FA7-2F08-60A4-C658740F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5309B-D345-DBD2-08BC-FF06A922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98D36-CA9C-8848-7E6F-3DFB08FF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3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2E6A-DD14-D442-D2C0-23131689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7D12-DF68-7F8F-F4B6-78C12D68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E9D4A-F381-AE07-1185-2C71CF1A8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0072D-6F06-0223-C371-5944E4B6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5171-47E5-9612-CE6B-59AFAE35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BB57D-0D69-E920-2946-3AB21D4C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7325-3C3F-E8CA-F4C6-B4CB5935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932D6-15FE-0E05-8268-684BC0884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612AB-A485-0524-1846-A80273E6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0EF55-84E8-D5AC-B2F8-08BC299D9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63E6B-AC58-CB61-C127-4C6CDDB01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CD0EA-10CF-085B-EDB8-EB821E79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EBC548-CA9E-C15C-2913-EE6A9798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9427B-2EFA-B3D8-A172-56FD1AB8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64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329F-A4B5-5231-2A7C-0675F8CD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EC3BF-D1CC-28D9-5A9B-355F3CE8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F47F5-E18B-0119-FF93-931C7801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9C071-6709-5A95-34D8-2AE67BE6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3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23A01-6D1B-3AF2-022D-ABB5C8DD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28CA5-2168-256E-2AFC-A17EDA4B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9566A-C666-6165-D726-CB2302D0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1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2C3-C3E9-6E83-62DE-481748C9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CA8E-F73F-3FD4-F2E6-5A6B8229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73424-D3BE-90E8-D983-118B5D77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9573F-B503-52F0-0104-1693D161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F97D4-041B-3105-8413-6AF5A23C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53CF8-C933-2C72-7D0F-73AA3C9E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37BE-A098-14EA-83A2-610EE988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0DD74-63D2-18D3-FAC3-BF8BF19BB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10B4E-A88B-48AB-2E85-A73009831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13741-2CDD-34D6-3913-73209F8D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59063-580B-4189-BA55-1F4198F8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05B10-D671-8276-65D5-59B0B7A8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5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CB897-9C82-6739-D2D4-1BEE667E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D999F-6C41-2CE5-EFE9-4B99F9DED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D7374-1C7C-032F-B52A-5AA51F9A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8579E-79AE-4CE0-B36B-9A6A250E1437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8EBA-AA3E-92DE-19BF-33285623E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EFF33-A86D-9AF7-0052-01F538061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6BC35-AE90-49EF-8439-25207BBD4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D2878-21E5-4286-FA96-5A4EAEA79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GB" sz="5600"/>
              <a:t>What is a health economist, what do they do, can they be trusted and are they the power behind the throne of drug/device development?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45591-628D-3F88-AECA-ED39749D3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Clive Pritchard, ICON Clinical Research</a:t>
            </a:r>
            <a:endParaRPr lang="en-GB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985EE-616E-07B0-47E2-2ABECDDD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678724"/>
            <a:ext cx="8677275" cy="55005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DCAAEBD-1E66-034B-3432-D5CA8D67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5" y="127381"/>
            <a:ext cx="2279905" cy="1509395"/>
          </a:xfrm>
        </p:spPr>
        <p:txBody>
          <a:bodyPr>
            <a:normAutofit/>
          </a:bodyPr>
          <a:lstStyle/>
          <a:p>
            <a:r>
              <a:rPr lang="en-GB" sz="2800" b="1" dirty="0"/>
              <a:t>Survival extrapolation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8CBEF-73BF-0E29-ECFB-DC539455A6F4}"/>
              </a:ext>
            </a:extLst>
          </p:cNvPr>
          <p:cNvSpPr txBox="1"/>
          <p:nvPr/>
        </p:nvSpPr>
        <p:spPr>
          <a:xfrm>
            <a:off x="156970" y="5349240"/>
            <a:ext cx="2892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Che Z, Green N, Baio G (2002). Blended survival curves: a new approach to extrapolation for time-to-event outcomes from clinical trials in health technology assessment. Medical Decision Making 43(3): 299-310.</a:t>
            </a:r>
          </a:p>
        </p:txBody>
      </p:sp>
    </p:spTree>
    <p:extLst>
      <p:ext uri="{BB962C8B-B14F-4D97-AF65-F5344CB8AC3E}">
        <p14:creationId xmlns:p14="http://schemas.microsoft.com/office/powerpoint/2010/main" val="277478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DF43-E85D-7D1F-6371-EA80A417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health economists the power behind the throne of drug/device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7514-7067-9DE8-589D-1C491F807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 the last 25 years, there has been wide acceptance of:</a:t>
            </a:r>
          </a:p>
          <a:p>
            <a:pPr lvl="1"/>
            <a:r>
              <a:rPr lang="en-GB" dirty="0"/>
              <a:t>The role of cost-effectiveness analysis in rationing health care resources</a:t>
            </a:r>
          </a:p>
          <a:p>
            <a:pPr lvl="1"/>
            <a:r>
              <a:rPr lang="en-GB" dirty="0"/>
              <a:t>The role of QALYs as a universal measure of health benefit</a:t>
            </a:r>
          </a:p>
          <a:p>
            <a:pPr lvl="1"/>
            <a:r>
              <a:rPr lang="en-GB" dirty="0"/>
              <a:t>The formal institutional use of cost-effectiveness analysis in making decisions about the reimbursement/pricing and use of new drugs</a:t>
            </a:r>
          </a:p>
          <a:p>
            <a:r>
              <a:rPr lang="en-GB" dirty="0"/>
              <a:t>Economics has influenced R&amp;D</a:t>
            </a:r>
          </a:p>
          <a:p>
            <a:pPr lvl="1"/>
            <a:r>
              <a:rPr lang="en-GB" dirty="0"/>
              <a:t>EQ-5D is incorporated as standard into many clinical trials</a:t>
            </a:r>
          </a:p>
          <a:p>
            <a:pPr lvl="1"/>
            <a:r>
              <a:rPr lang="en-GB" dirty="0"/>
              <a:t>Industry uses early economic modelling to inform go/no go decisions</a:t>
            </a:r>
          </a:p>
          <a:p>
            <a:r>
              <a:rPr lang="en-GB" dirty="0"/>
              <a:t>Caveat: a Eurocentric rather than US-centric perspective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28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D0AB4-4AAC-D101-1196-6B0945DC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Conclusions – enhancing trust?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CC90A-AAFE-C72A-2B78-5E8E947F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 dirty="0"/>
              <a:t>Models can be seen as a ‘black box’ – results are not always easy to explain</a:t>
            </a:r>
          </a:p>
          <a:p>
            <a:r>
              <a:rPr lang="en-GB" sz="2200" dirty="0"/>
              <a:t>We can do more to instil confidence in modelling</a:t>
            </a:r>
          </a:p>
          <a:p>
            <a:pPr lvl="1"/>
            <a:r>
              <a:rPr lang="en-GB" sz="2200" dirty="0"/>
              <a:t>Designing models with clinical input</a:t>
            </a:r>
          </a:p>
          <a:p>
            <a:pPr lvl="1"/>
            <a:r>
              <a:rPr lang="en-GB" sz="2200" dirty="0"/>
              <a:t>Appropriately exploring uncertainties</a:t>
            </a:r>
          </a:p>
          <a:p>
            <a:pPr lvl="1"/>
            <a:r>
              <a:rPr lang="en-GB" sz="2200" dirty="0"/>
              <a:t>External validation of models</a:t>
            </a:r>
          </a:p>
          <a:p>
            <a:pPr lvl="1"/>
            <a:r>
              <a:rPr lang="en-GB" sz="2200" dirty="0"/>
              <a:t>Do the results have face validity?</a:t>
            </a:r>
          </a:p>
          <a:p>
            <a:pPr lvl="1"/>
            <a:r>
              <a:rPr lang="en-GB" sz="2200" dirty="0"/>
              <a:t>Better communication of the results of models</a:t>
            </a:r>
          </a:p>
          <a:p>
            <a:r>
              <a:rPr lang="en-GB" sz="2200" dirty="0"/>
              <a:t>Greater transparency would help to provide reassurance but hampered by the desire to set confidential discounts</a:t>
            </a:r>
          </a:p>
          <a:p>
            <a:pPr lvl="1"/>
            <a:endParaRPr lang="en-GB" sz="2200" dirty="0"/>
          </a:p>
          <a:p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E1188-F4FE-BE31-3B72-A68BF313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045" y="2606902"/>
            <a:ext cx="4572318" cy="31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5230-26FD-5A1C-B503-BAB9A8F4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for listening</a:t>
            </a:r>
          </a:p>
        </p:txBody>
      </p:sp>
      <p:pic>
        <p:nvPicPr>
          <p:cNvPr id="1026" name="Picture 2" descr="❓ Red Question Mark Emoji: Meaning &amp; Usage">
            <a:extLst>
              <a:ext uri="{FF2B5EF4-FFF2-40B4-BE49-F238E27FC236}">
                <a16:creationId xmlns:a16="http://schemas.microsoft.com/office/drawing/2014/main" id="{2BC1199A-AAFA-5D36-6D75-4E228EEB0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4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3F7922-9A2B-DC59-2CAE-B0DB0615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" y="477895"/>
            <a:ext cx="2428877" cy="760355"/>
          </a:xfrm>
        </p:spPr>
        <p:txBody>
          <a:bodyPr>
            <a:noAutofit/>
          </a:bodyPr>
          <a:lstStyle/>
          <a:p>
            <a:r>
              <a:rPr lang="en-GB" sz="2400" b="1" dirty="0"/>
              <a:t>What do health economists do?</a:t>
            </a:r>
          </a:p>
        </p:txBody>
      </p:sp>
      <p:pic>
        <p:nvPicPr>
          <p:cNvPr id="1026" name="Picture 2" descr="Alan William Plumbing Diagram about Health Economics">
            <a:extLst>
              <a:ext uri="{FF2B5EF4-FFF2-40B4-BE49-F238E27FC236}">
                <a16:creationId xmlns:a16="http://schemas.microsoft.com/office/drawing/2014/main" id="{90152740-3D2F-0F96-A8C6-B0AE05A285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/>
          <a:stretch/>
        </p:blipFill>
        <p:spPr bwMode="auto">
          <a:xfrm>
            <a:off x="2329841" y="34487"/>
            <a:ext cx="9493895" cy="60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06DB80-F635-B62C-9DF1-7A19C0352D83}"/>
              </a:ext>
            </a:extLst>
          </p:cNvPr>
          <p:cNvSpPr/>
          <p:nvPr/>
        </p:nvSpPr>
        <p:spPr>
          <a:xfrm>
            <a:off x="2953513" y="1991171"/>
            <a:ext cx="2570988" cy="2066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CEA52-9AAF-DC5A-D316-215C1D201F11}"/>
              </a:ext>
            </a:extLst>
          </p:cNvPr>
          <p:cNvSpPr txBox="1"/>
          <p:nvPr/>
        </p:nvSpPr>
        <p:spPr>
          <a:xfrm flipH="1">
            <a:off x="114298" y="5398431"/>
            <a:ext cx="2962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Williams A (1987). Health economics: the cheerful face of a dismal science. In A Williams (ed.) Health and Economics. London: Macmillan </a:t>
            </a:r>
          </a:p>
        </p:txBody>
      </p:sp>
    </p:spTree>
    <p:extLst>
      <p:ext uri="{BB962C8B-B14F-4D97-AF65-F5344CB8AC3E}">
        <p14:creationId xmlns:p14="http://schemas.microsoft.com/office/powerpoint/2010/main" val="399527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1E71E-98FC-BE62-6E8F-4CB719A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32" t="18605" r="34687" b="14099"/>
          <a:stretch/>
        </p:blipFill>
        <p:spPr>
          <a:xfrm>
            <a:off x="5743575" y="164936"/>
            <a:ext cx="6406330" cy="6053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57DAA-0B56-1664-E65C-A66B226D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985" t="18894" r="36641" b="10030"/>
          <a:stretch/>
        </p:blipFill>
        <p:spPr>
          <a:xfrm>
            <a:off x="292609" y="164936"/>
            <a:ext cx="5595166" cy="6218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FF4DF-A20E-3EB7-918A-735B3071F27D}"/>
              </a:ext>
            </a:extLst>
          </p:cNvPr>
          <p:cNvSpPr txBox="1"/>
          <p:nvPr/>
        </p:nvSpPr>
        <p:spPr>
          <a:xfrm>
            <a:off x="292609" y="6383200"/>
            <a:ext cx="476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https://www.theguardian.com/society/2024/nov/19/breast-cancer-drug-blocked-nhs-use-england-and-wales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52DD6-F3FD-5048-47D3-B7445E7A73B4}"/>
              </a:ext>
            </a:extLst>
          </p:cNvPr>
          <p:cNvSpPr txBox="1"/>
          <p:nvPr/>
        </p:nvSpPr>
        <p:spPr>
          <a:xfrm>
            <a:off x="6096000" y="6383199"/>
            <a:ext cx="515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https://www.theguardian.com/society/2024/oct/23/alzheimers-drug-donanemab-rejected-widespread-nhs-use-england</a:t>
            </a:r>
          </a:p>
        </p:txBody>
      </p:sp>
    </p:spTree>
    <p:extLst>
      <p:ext uri="{BB962C8B-B14F-4D97-AF65-F5344CB8AC3E}">
        <p14:creationId xmlns:p14="http://schemas.microsoft.com/office/powerpoint/2010/main" val="270825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9750-1D84-F6FE-71BD-3FFD1542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these decisions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810E-07FD-4DFE-1F40-4F8BAAA8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60375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incremental cost-effectiveness ratio (ICER)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Costs and effectiveness are often considered over the patient’s lifetime </a:t>
            </a:r>
          </a:p>
          <a:p>
            <a:r>
              <a:rPr lang="en-GB" dirty="0"/>
              <a:t>Effectiveness is typically measured in terms of quality adjusted life years (QALYs) – cost utility analysis</a:t>
            </a:r>
          </a:p>
          <a:p>
            <a:r>
              <a:rPr lang="en-GB" dirty="0"/>
              <a:t>Decision makers are concerned with the value of a new technology in clinical practice </a:t>
            </a:r>
          </a:p>
          <a:p>
            <a:endParaRPr lang="en-GB" dirty="0"/>
          </a:p>
        </p:txBody>
      </p:sp>
      <p:pic>
        <p:nvPicPr>
          <p:cNvPr id="2050" name="Picture 2" descr="ICER formula">
            <a:extLst>
              <a:ext uri="{FF2B5EF4-FFF2-40B4-BE49-F238E27FC236}">
                <a16:creationId xmlns:a16="http://schemas.microsoft.com/office/drawing/2014/main" id="{EE641B1A-1656-7E96-6D86-3B6EA63E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76463"/>
            <a:ext cx="5715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6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78E08-9B77-EE40-4612-38696D8D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/>
              <a:t>QALYs</a:t>
            </a:r>
          </a:p>
        </p:txBody>
      </p:sp>
      <p:sp>
        <p:nvSpPr>
          <p:cNvPr id="308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AAFAF6-C786-0871-8F83-8C5C2500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548" y="1962531"/>
            <a:ext cx="6302502" cy="44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2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EAED5-518F-EBB7-11C5-F6EF9235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 per QALY ratio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29E0BD-7630-CE17-6EC1-34077282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75" y="2066258"/>
            <a:ext cx="6196100" cy="46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4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9506D-CD46-B071-BFE3-A914420F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Trust pt1: Assumptions 1 - 3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BD6B-6C38-F685-C160-80AA83A8C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/>
              <a:t>QALYs are an appropriate measure of health benefit</a:t>
            </a:r>
          </a:p>
          <a:p>
            <a:pPr lvl="1"/>
            <a:r>
              <a:rPr lang="en-GB" sz="2200"/>
              <a:t>A concept developed and championed by economists</a:t>
            </a:r>
          </a:p>
          <a:p>
            <a:r>
              <a:rPr lang="en-GB" sz="2200"/>
              <a:t>Maximisation of QALYs is an appropriate goal</a:t>
            </a:r>
          </a:p>
          <a:p>
            <a:r>
              <a:rPr lang="en-GB" sz="2200"/>
              <a:t>Our ICER reflects opportunity cost at the margin</a:t>
            </a:r>
          </a:p>
          <a:p>
            <a:pPr lvl="1"/>
            <a:r>
              <a:rPr lang="en-GB" sz="2200"/>
              <a:t>What is displaced to accommodate a new therapy?</a:t>
            </a:r>
          </a:p>
          <a:p>
            <a:pPr lvl="1"/>
            <a:r>
              <a:rPr lang="en-GB" sz="2200"/>
              <a:t>How many QALYs would displaced therapies provide?</a:t>
            </a:r>
          </a:p>
          <a:p>
            <a:pPr lvl="1"/>
            <a:r>
              <a:rPr lang="en-GB" sz="2200"/>
              <a:t>Is £20,000 per QALY too high?</a:t>
            </a:r>
          </a:p>
          <a:p>
            <a:endParaRPr lang="en-GB" sz="2200"/>
          </a:p>
          <a:p>
            <a:endParaRPr lang="en-GB" sz="2200"/>
          </a:p>
          <a:p>
            <a:pPr lvl="1"/>
            <a:endParaRPr lang="en-GB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C8A4E-57AD-738D-D904-A9A0298D0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7" r="2" b="6473"/>
          <a:stretch/>
        </p:blipFill>
        <p:spPr>
          <a:xfrm>
            <a:off x="7675658" y="2093976"/>
            <a:ext cx="3941064" cy="38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8994-AB62-EE80-7A43-08EB84F1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pt 2: How are these results generated?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F57DA-0903-434B-C0D7-C36C57EA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Clinical trials? Important source of treatment effect but:</a:t>
            </a:r>
          </a:p>
          <a:p>
            <a:pPr lvl="1"/>
            <a:r>
              <a:rPr lang="en-GB" dirty="0"/>
              <a:t>Short period of follow-up</a:t>
            </a:r>
          </a:p>
          <a:p>
            <a:pPr lvl="1"/>
            <a:r>
              <a:rPr lang="en-GB" dirty="0"/>
              <a:t>Don’t necessarily include all relevant comparators</a:t>
            </a:r>
          </a:p>
          <a:p>
            <a:pPr lvl="1"/>
            <a:r>
              <a:rPr lang="en-GB" dirty="0"/>
              <a:t>May be unrepresentative of clinical practice</a:t>
            </a:r>
          </a:p>
          <a:p>
            <a:r>
              <a:rPr lang="en-GB" dirty="0"/>
              <a:t>Economic (decision analytic) models drawing on:</a:t>
            </a:r>
          </a:p>
          <a:p>
            <a:pPr lvl="1"/>
            <a:r>
              <a:rPr lang="en-GB" dirty="0"/>
              <a:t>Epidemiology</a:t>
            </a:r>
          </a:p>
          <a:p>
            <a:pPr lvl="1"/>
            <a:r>
              <a:rPr lang="en-GB" dirty="0"/>
              <a:t>Clinical trials</a:t>
            </a:r>
          </a:p>
          <a:p>
            <a:pPr lvl="1"/>
            <a:r>
              <a:rPr lang="en-GB" dirty="0"/>
              <a:t>Real world evidence</a:t>
            </a:r>
          </a:p>
          <a:p>
            <a:pPr lvl="1"/>
            <a:r>
              <a:rPr lang="en-GB" dirty="0"/>
              <a:t>Statistical modelling</a:t>
            </a:r>
          </a:p>
          <a:p>
            <a:pPr lvl="1"/>
            <a:r>
              <a:rPr lang="en-GB" dirty="0"/>
              <a:t>Expert opinion/assumptions when data is absent</a:t>
            </a:r>
          </a:p>
          <a:p>
            <a:r>
              <a:rPr lang="en-GB" dirty="0"/>
              <a:t>Decision analytic models are not ‘science’ (in the sense of testing a falsifiable hypothesis) </a:t>
            </a:r>
          </a:p>
          <a:p>
            <a:pPr lvl="1"/>
            <a:r>
              <a:rPr lang="en-GB" dirty="0"/>
              <a:t>Health economists tend not to pay too much attention to statistical significance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88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452F-3BA0-FBE4-4FCE-00CC0BFC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Oncology example – partitioned survival model (PSM)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42AA1-2324-3377-9E58-6C977768E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974" y="1844675"/>
            <a:ext cx="8139902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4B9F20-D206-EEC2-26BB-B729807BA342}"/>
              </a:ext>
            </a:extLst>
          </p:cNvPr>
          <p:cNvSpPr txBox="1"/>
          <p:nvPr/>
        </p:nvSpPr>
        <p:spPr>
          <a:xfrm>
            <a:off x="400049" y="5292546"/>
            <a:ext cx="263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Woods B S, Sideris E, Palmer S et al. (2020). Partitioned survival and state transition models for healthcare decision making in oncology: where are we now? Value in Health 23(12):1613-1621.</a:t>
            </a:r>
          </a:p>
        </p:txBody>
      </p:sp>
    </p:spTree>
    <p:extLst>
      <p:ext uri="{BB962C8B-B14F-4D97-AF65-F5344CB8AC3E}">
        <p14:creationId xmlns:p14="http://schemas.microsoft.com/office/powerpoint/2010/main" val="242531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595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What is a health economist, what do they do, can they be trusted and are they the power behind the throne of drug/device development?</vt:lpstr>
      <vt:lpstr>What do health economists do?</vt:lpstr>
      <vt:lpstr>PowerPoint Presentation</vt:lpstr>
      <vt:lpstr>How are these decisions made?</vt:lpstr>
      <vt:lpstr>QALYs</vt:lpstr>
      <vt:lpstr>Cost per QALY ratio</vt:lpstr>
      <vt:lpstr>Trust pt1: Assumptions 1 - 3</vt:lpstr>
      <vt:lpstr>Trust pt 2: How are these results generated?</vt:lpstr>
      <vt:lpstr>Oncology example – partitioned survival model (PSM)</vt:lpstr>
      <vt:lpstr>Survival extrapolation</vt:lpstr>
      <vt:lpstr>Are health economists the power behind the throne of drug/device development?</vt:lpstr>
      <vt:lpstr>Conclusions – enhancing trust?</vt:lpstr>
      <vt:lpstr>Thank you for listening</vt:lpstr>
    </vt:vector>
  </TitlesOfParts>
  <Company>Icon Clinical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Pritchard, Clive</dc:creator>
  <cp:lastModifiedBy>Pritchard, Clive</cp:lastModifiedBy>
  <cp:revision>6</cp:revision>
  <dcterms:created xsi:type="dcterms:W3CDTF">2025-06-08T14:14:51Z</dcterms:created>
  <dcterms:modified xsi:type="dcterms:W3CDTF">2025-06-22T12:39:26Z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8e16e8-c07a-4d54-b613-7ba52508ca4b_Enabled">
    <vt:lpwstr>true</vt:lpwstr>
  </property>
  <property fmtid="{D5CDD505-2E9C-101B-9397-08002B2CF9AE}" pid="3" name="MSIP_Label_898e16e8-c07a-4d54-b613-7ba52508ca4b_SetDate">
    <vt:lpwstr>2025-06-22T10:55:05Z</vt:lpwstr>
  </property>
  <property fmtid="{D5CDD505-2E9C-101B-9397-08002B2CF9AE}" pid="4" name="MSIP_Label_898e16e8-c07a-4d54-b613-7ba52508ca4b_Method">
    <vt:lpwstr>Standard</vt:lpwstr>
  </property>
  <property fmtid="{D5CDD505-2E9C-101B-9397-08002B2CF9AE}" pid="5" name="MSIP_Label_898e16e8-c07a-4d54-b613-7ba52508ca4b_Name">
    <vt:lpwstr>Restricted – Any Recipient</vt:lpwstr>
  </property>
  <property fmtid="{D5CDD505-2E9C-101B-9397-08002B2CF9AE}" pid="6" name="MSIP_Label_898e16e8-c07a-4d54-b613-7ba52508ca4b_SiteId">
    <vt:lpwstr>06fe4af5-9412-436c-acdb-444ee0010489</vt:lpwstr>
  </property>
  <property fmtid="{D5CDD505-2E9C-101B-9397-08002B2CF9AE}" pid="7" name="MSIP_Label_898e16e8-c07a-4d54-b613-7ba52508ca4b_ActionId">
    <vt:lpwstr>09f2740b-73ed-4aca-900f-d689a03424ec</vt:lpwstr>
  </property>
  <property fmtid="{D5CDD505-2E9C-101B-9397-08002B2CF9AE}" pid="8" name="MSIP_Label_898e16e8-c07a-4d54-b613-7ba52508ca4b_ContentBits">
    <vt:lpwstr>0</vt:lpwstr>
  </property>
  <property fmtid="{D5CDD505-2E9C-101B-9397-08002B2CF9AE}" pid="9" name="MSIP_Label_898e16e8-c07a-4d54-b613-7ba52508ca4b_Tag">
    <vt:lpwstr>10, 1, 2, 1</vt:lpwstr>
  </property>
</Properties>
</file>