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6" r:id="rId2"/>
    <p:sldId id="257" r:id="rId3"/>
    <p:sldId id="278" r:id="rId4"/>
    <p:sldId id="263" r:id="rId5"/>
    <p:sldId id="271" r:id="rId6"/>
    <p:sldId id="265" r:id="rId7"/>
    <p:sldId id="274" r:id="rId8"/>
    <p:sldId id="258" r:id="rId9"/>
    <p:sldId id="268" r:id="rId10"/>
    <p:sldId id="272" r:id="rId11"/>
    <p:sldId id="259" r:id="rId12"/>
    <p:sldId id="260" r:id="rId13"/>
    <p:sldId id="269" r:id="rId14"/>
    <p:sldId id="275" r:id="rId15"/>
    <p:sldId id="270" r:id="rId16"/>
    <p:sldId id="264" r:id="rId17"/>
    <p:sldId id="277" r:id="rId18"/>
    <p:sldId id="273" r:id="rId19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C4BF13-75C8-CEAE-5480-A968E5B0129D}" name="Steph Carter" initials="SC" userId="Steph Carter" providerId="None"/>
  <p188:author id="{D039A37A-D7B3-5C42-4CCD-D1B5F659FC6B}" name="vicki evans" initials="ve" userId="a6ecdfc11f2ddbf4" providerId="Windows Live"/>
  <p188:author id="{8F4F1484-770B-D90B-A95A-C4CCDCB84F04}" name="Writer" initials="W" userId="Writer" providerId="None"/>
  <p188:author id="{654905B3-841F-F742-C508-79E217C3C6F2}" name="Corinne Swainger" initials="CJS" userId="Corinne Swainger" providerId="None"/>
  <p188:author id="{B2732BC3-E545-4748-8883-6A1CCFD7AA98}" name="Medical Editor" initials="MedEd" userId="Medical Edito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FEE"/>
    <a:srgbClr val="003554"/>
    <a:srgbClr val="13501B"/>
    <a:srgbClr val="006DA4"/>
    <a:srgbClr val="004D74"/>
    <a:srgbClr val="006494"/>
    <a:srgbClr val="03273C"/>
    <a:srgbClr val="032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0491A-2F72-4942-84AD-B2179040E219}" v="5" dt="2025-12-16T10:14:13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6247" autoAdjust="0"/>
  </p:normalViewPr>
  <p:slideViewPr>
    <p:cSldViewPr snapToGrid="0">
      <p:cViewPr varScale="1">
        <p:scale>
          <a:sx n="74" d="100"/>
          <a:sy n="74" d="100"/>
        </p:scale>
        <p:origin x="456" y="8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Carter" userId="c443631b-f757-4776-acd1-8efa85a8ddc6" providerId="ADAL" clId="{3C6E4247-836C-464B-B5E0-E9E93CC264C3}"/>
    <pc:docChg chg="custSel modSld">
      <pc:chgData name="Stephanie Carter" userId="c443631b-f757-4776-acd1-8efa85a8ddc6" providerId="ADAL" clId="{3C6E4247-836C-464B-B5E0-E9E93CC264C3}" dt="2025-12-16T10:22:37.598" v="112" actId="115"/>
      <pc:docMkLst>
        <pc:docMk/>
      </pc:docMkLst>
      <pc:sldChg chg="modSp mod">
        <pc:chgData name="Stephanie Carter" userId="c443631b-f757-4776-acd1-8efa85a8ddc6" providerId="ADAL" clId="{3C6E4247-836C-464B-B5E0-E9E93CC264C3}" dt="2025-12-16T10:22:37.598" v="112" actId="115"/>
        <pc:sldMkLst>
          <pc:docMk/>
          <pc:sldMk cId="496849193" sldId="275"/>
        </pc:sldMkLst>
        <pc:spChg chg="mod">
          <ac:chgData name="Stephanie Carter" userId="c443631b-f757-4776-acd1-8efa85a8ddc6" providerId="ADAL" clId="{3C6E4247-836C-464B-B5E0-E9E93CC264C3}" dt="2025-12-16T10:22:37.598" v="112" actId="115"/>
          <ac:spMkLst>
            <pc:docMk/>
            <pc:sldMk cId="496849193" sldId="275"/>
            <ac:spMk id="17" creationId="{95B11660-EB25-69A1-56DE-9431BF88B0EF}"/>
          </ac:spMkLst>
        </pc:spChg>
      </pc:sldChg>
      <pc:sldChg chg="addSp modSp mod">
        <pc:chgData name="Stephanie Carter" userId="c443631b-f757-4776-acd1-8efa85a8ddc6" providerId="ADAL" clId="{3C6E4247-836C-464B-B5E0-E9E93CC264C3}" dt="2025-12-16T10:14:41.408" v="110" actId="1076"/>
        <pc:sldMkLst>
          <pc:docMk/>
          <pc:sldMk cId="3402587511" sldId="277"/>
        </pc:sldMkLst>
        <pc:spChg chg="add mod">
          <ac:chgData name="Stephanie Carter" userId="c443631b-f757-4776-acd1-8efa85a8ddc6" providerId="ADAL" clId="{3C6E4247-836C-464B-B5E0-E9E93CC264C3}" dt="2025-12-16T10:14:39.720" v="109" actId="1076"/>
          <ac:spMkLst>
            <pc:docMk/>
            <pc:sldMk cId="3402587511" sldId="277"/>
            <ac:spMk id="4" creationId="{B9A3F736-14BC-F99B-883C-4E74F7A2DFF3}"/>
          </ac:spMkLst>
        </pc:spChg>
        <pc:picChg chg="add mod">
          <ac:chgData name="Stephanie Carter" userId="c443631b-f757-4776-acd1-8efa85a8ddc6" providerId="ADAL" clId="{3C6E4247-836C-464B-B5E0-E9E93CC264C3}" dt="2025-12-16T10:14:41.408" v="110" actId="1076"/>
          <ac:picMkLst>
            <pc:docMk/>
            <pc:sldMk cId="3402587511" sldId="277"/>
            <ac:picMk id="2" creationId="{F95D0CBF-0AA9-BC5E-A98B-28F82C70298F}"/>
          </ac:picMkLst>
        </pc:picChg>
      </pc:sldChg>
      <pc:sldChg chg="addSp delSp modSp mod">
        <pc:chgData name="Stephanie Carter" userId="c443631b-f757-4776-acd1-8efa85a8ddc6" providerId="ADAL" clId="{3C6E4247-836C-464B-B5E0-E9E93CC264C3}" dt="2025-12-16T10:12:20.783" v="44" actId="167"/>
        <pc:sldMkLst>
          <pc:docMk/>
          <pc:sldMk cId="3455414133" sldId="278"/>
        </pc:sldMkLst>
        <pc:spChg chg="add mod">
          <ac:chgData name="Stephanie Carter" userId="c443631b-f757-4776-acd1-8efa85a8ddc6" providerId="ADAL" clId="{3C6E4247-836C-464B-B5E0-E9E93CC264C3}" dt="2025-12-16T10:10:48.401" v="31" actId="20577"/>
          <ac:spMkLst>
            <pc:docMk/>
            <pc:sldMk cId="3455414133" sldId="278"/>
            <ac:spMk id="13" creationId="{00BBD9B5-D895-74F4-B4BB-B09050D75F2C}"/>
          </ac:spMkLst>
        </pc:spChg>
        <pc:spChg chg="del">
          <ac:chgData name="Stephanie Carter" userId="c443631b-f757-4776-acd1-8efa85a8ddc6" providerId="ADAL" clId="{3C6E4247-836C-464B-B5E0-E9E93CC264C3}" dt="2025-12-16T10:10:23.328" v="6" actId="478"/>
          <ac:spMkLst>
            <pc:docMk/>
            <pc:sldMk cId="3455414133" sldId="278"/>
            <ac:spMk id="22" creationId="{49B93347-FDE9-03ED-E22A-129190B4BF46}"/>
          </ac:spMkLst>
        </pc:spChg>
        <pc:picChg chg="del">
          <ac:chgData name="Stephanie Carter" userId="c443631b-f757-4776-acd1-8efa85a8ddc6" providerId="ADAL" clId="{3C6E4247-836C-464B-B5E0-E9E93CC264C3}" dt="2025-12-16T10:12:01.978" v="37" actId="478"/>
          <ac:picMkLst>
            <pc:docMk/>
            <pc:sldMk cId="3455414133" sldId="278"/>
            <ac:picMk id="3" creationId="{638298EE-27E4-37AB-0526-AF4EB2A6A12A}"/>
          </ac:picMkLst>
        </pc:picChg>
        <pc:picChg chg="add mod ord modCrop">
          <ac:chgData name="Stephanie Carter" userId="c443631b-f757-4776-acd1-8efa85a8ddc6" providerId="ADAL" clId="{3C6E4247-836C-464B-B5E0-E9E93CC264C3}" dt="2025-12-16T10:10:28.573" v="8" actId="167"/>
          <ac:picMkLst>
            <pc:docMk/>
            <pc:sldMk cId="3455414133" sldId="278"/>
            <ac:picMk id="6" creationId="{42B03664-62F5-1352-E7AA-CAEA8A6D2F86}"/>
          </ac:picMkLst>
        </pc:picChg>
        <pc:picChg chg="add mod ord modCrop">
          <ac:chgData name="Stephanie Carter" userId="c443631b-f757-4776-acd1-8efa85a8ddc6" providerId="ADAL" clId="{3C6E4247-836C-464B-B5E0-E9E93CC264C3}" dt="2025-12-16T10:12:20.783" v="44" actId="167"/>
          <ac:picMkLst>
            <pc:docMk/>
            <pc:sldMk cId="3455414133" sldId="278"/>
            <ac:picMk id="23" creationId="{F8EE7A5F-4193-0748-04E8-7AA5DFF5572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00-45CC-ADFC-0EE45A3618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00-45CC-ADFC-0EE45A3618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00-45CC-ADFC-0EE45A3618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00-45CC-ADFC-0EE45A3618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00-45CC-ADFC-0EE45A36186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00-45CC-ADFC-0EE45A36186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00-45CC-ADFC-0EE45A3618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7+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</c:v>
                </c:pt>
                <c:pt idx="1">
                  <c:v>22</c:v>
                </c:pt>
                <c:pt idx="2">
                  <c:v>23</c:v>
                </c:pt>
                <c:pt idx="3">
                  <c:v>23</c:v>
                </c:pt>
                <c:pt idx="4">
                  <c:v>17</c:v>
                </c:pt>
                <c:pt idx="5">
                  <c:v>14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D-4FB3-8813-3446A3262CC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87912993399438"/>
          <c:y val="0.25352071942749782"/>
          <c:w val="7.8713047739671402E-2"/>
          <c:h val="0.48622596103101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97777155402418"/>
          <c:y val="2.13712314464591E-2"/>
          <c:w val="0.65300139368445176"/>
          <c:h val="0.829551349470117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Medical Affairs materials</c:v>
                </c:pt>
                <c:pt idx="1">
                  <c:v>Publications</c:v>
                </c:pt>
                <c:pt idx="2">
                  <c:v>Promotional materials</c:v>
                </c:pt>
                <c:pt idx="3">
                  <c:v>Patient materials</c:v>
                </c:pt>
                <c:pt idx="4">
                  <c:v>Events</c:v>
                </c:pt>
                <c:pt idx="5">
                  <c:v>Strategic materials</c:v>
                </c:pt>
                <c:pt idx="6">
                  <c:v>CME</c:v>
                </c:pt>
                <c:pt idx="7">
                  <c:v>HEOR</c:v>
                </c:pt>
                <c:pt idx="8">
                  <c:v>Regulatory</c:v>
                </c:pt>
                <c:pt idx="9">
                  <c:v>Blogs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71</c:v>
                </c:pt>
                <c:pt idx="1">
                  <c:v>68</c:v>
                </c:pt>
                <c:pt idx="2">
                  <c:v>48</c:v>
                </c:pt>
                <c:pt idx="3">
                  <c:v>38</c:v>
                </c:pt>
                <c:pt idx="4">
                  <c:v>35</c:v>
                </c:pt>
                <c:pt idx="5">
                  <c:v>30</c:v>
                </c:pt>
                <c:pt idx="6">
                  <c:v>24</c:v>
                </c:pt>
                <c:pt idx="7">
                  <c:v>15</c:v>
                </c:pt>
                <c:pt idx="8">
                  <c:v>11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31-4CF9-8614-1AC405DCD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1661839312"/>
        <c:axId val="1661838832"/>
      </c:barChart>
      <c:catAx>
        <c:axId val="166183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61838832"/>
        <c:crosses val="autoZero"/>
        <c:auto val="1"/>
        <c:lblAlgn val="ctr"/>
        <c:lblOffset val="100"/>
        <c:noMultiLvlLbl val="0"/>
      </c:catAx>
      <c:valAx>
        <c:axId val="1661838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of UK/I</a:t>
                </a:r>
                <a:r>
                  <a:rPr lang="en-GB" sz="1800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freelance medical writers</a:t>
                </a:r>
                <a:endParaRPr lang="en-GB" sz="1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3149616624817089"/>
              <c:y val="0.928697800537722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GB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6183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066-44B6-9138-8F547D9BB16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066-44B6-9138-8F547D9BB16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66-44B6-9138-8F547D9BB168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66-44B6-9138-8F547D9BB168}"/>
              </c:ext>
            </c:extLst>
          </c:dPt>
          <c:cat>
            <c:strRef>
              <c:f>Sheet1!$A$2:$A$5</c:f>
              <c:strCache>
                <c:ptCount val="4"/>
                <c:pt idx="0">
                  <c:v>Decreased</c:v>
                </c:pt>
                <c:pt idx="1">
                  <c:v>No change</c:v>
                </c:pt>
                <c:pt idx="2">
                  <c:v>Increased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77</c:v>
                </c:pt>
                <c:pt idx="2">
                  <c:v>68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66-44B6-9138-8F547D9BB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272E4-24C8-495D-A131-D35724CCA720}" type="datetimeFigureOut">
              <a:rPr lang="en-GB" smtClean="0"/>
              <a:t>16/12/2025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41257-2B26-4F67-8CB9-FFB47FA90B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93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EC659-F0E1-42C0-ACF8-5E6BDAC20D1A}" type="datetime1">
              <a:rPr lang="en-GB" smtClean="0"/>
              <a:t>16/12/2025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540E-B9CB-4E92-94E9-45FEC49AF3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00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1263C-7CD8-49F6-856D-12E49DB7DB72}" type="datetime1">
              <a:rPr lang="en-GB" smtClean="0"/>
              <a:t>16/12/2025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540E-B9CB-4E92-94E9-45FEC49AF3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1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4D2E-7672-45DC-8374-7EFABFE3D1AA}" type="datetime1">
              <a:rPr lang="en-GB" smtClean="0"/>
              <a:t>16/12/2025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540E-B9CB-4E92-94E9-45FEC49AF3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22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3CFC7-08EA-4CA6-A8D0-D0F174EE9D3F}" type="datetime1">
              <a:rPr lang="en-GB" smtClean="0"/>
              <a:t>16/12/2025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540E-B9CB-4E92-94E9-45FEC49AF3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52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52FA-DC04-44E0-B43C-62B21494E138}" type="datetime1">
              <a:rPr lang="en-GB" smtClean="0"/>
              <a:t>16/12/2025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540E-B9CB-4E92-94E9-45FEC49AF3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56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4711-9283-4D0B-93CD-A4C8B653F707}" type="datetime1">
              <a:rPr lang="en-GB" smtClean="0"/>
              <a:t>16/12/2025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540E-B9CB-4E92-94E9-45FEC49AF3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97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9D43-155F-4C6C-8D73-C7F21D2505CB}" type="datetime1">
              <a:rPr lang="en-GB" smtClean="0"/>
              <a:t>16/12/2025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540E-B9CB-4E92-94E9-45FEC49AF3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26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CEA4-D310-402E-9860-3F16366E7BC8}" type="datetime1">
              <a:rPr lang="en-GB" smtClean="0"/>
              <a:t>16/12/2025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540E-B9CB-4E92-94E9-45FEC49AF3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68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99C9B-9D2A-4D41-95B4-AE752C39C8E9}" type="datetime1">
              <a:rPr lang="en-GB" smtClean="0"/>
              <a:t>16/12/2025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540E-B9CB-4E92-94E9-45FEC49AF3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24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FC16E-B210-421F-B8DA-C084B1AEBF6F}" type="datetime1">
              <a:rPr lang="en-GB" smtClean="0"/>
              <a:t>16/12/2025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540E-B9CB-4E92-94E9-45FEC49AF3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63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A102-2FD2-47D3-B7BC-A00204DA8041}" type="datetime1">
              <a:rPr lang="en-GB" smtClean="0"/>
              <a:t>16/12/2025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540E-B9CB-4E92-94E9-45FEC49AF3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49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E0613A-8DC3-43E8-9EA7-ED3ECCC4828C}" type="datetime1">
              <a:rPr lang="en-GB" smtClean="0"/>
              <a:t>16/12/2025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15540E-B9CB-4E92-94E9-45FEC49AF3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10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groups/12729342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3ED929-3557-5716-93C1-0EFF6D4CFEAE}"/>
              </a:ext>
            </a:extLst>
          </p:cNvPr>
          <p:cNvSpPr txBox="1"/>
          <p:nvPr/>
        </p:nvSpPr>
        <p:spPr>
          <a:xfrm>
            <a:off x="1075386" y="3952062"/>
            <a:ext cx="16137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talk rates: </a:t>
            </a:r>
          </a:p>
          <a:p>
            <a:pPr algn="ctr"/>
            <a:r>
              <a:rPr lang="en-GB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MedComms freelancers charging in 2025?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0BE8E-FCF3-8417-8532-9EC071DA32EF}"/>
              </a:ext>
            </a:extLst>
          </p:cNvPr>
          <p:cNvSpPr txBox="1"/>
          <p:nvPr/>
        </p:nvSpPr>
        <p:spPr>
          <a:xfrm>
            <a:off x="3165455" y="5774619"/>
            <a:ext cx="1195711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 Carter and Vicki Evans</a:t>
            </a:r>
          </a:p>
          <a:p>
            <a:pPr algn="ctr"/>
            <a:endParaRPr lang="en-GB" sz="3600" b="1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MedComms Networking Event Pre-Christmas Event 2025</a:t>
            </a:r>
          </a:p>
          <a:p>
            <a:pPr algn="ctr"/>
            <a:r>
              <a:rPr lang="en-GB" sz="3600">
                <a:latin typeface="Arial" panose="020B0604020202020204" pitchFamily="34" charset="0"/>
                <a:cs typeface="Arial" panose="020B0604020202020204" pitchFamily="34" charset="0"/>
              </a:rPr>
              <a:t>Manchester, December 2025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E0B11E3-3B70-4B9B-28EF-31FF643D24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172" y="188685"/>
            <a:ext cx="1800000" cy="18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312E7D8-3C07-A7A3-B279-B3731CC6EB9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08998" y="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44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71348-AF56-299C-54F3-19F7BFDF0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90877FC-817F-5D69-A859-2A86FF12D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327264"/>
              </p:ext>
            </p:extLst>
          </p:nvPr>
        </p:nvGraphicFramePr>
        <p:xfrm>
          <a:off x="4336741" y="6714000"/>
          <a:ext cx="9432000" cy="239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396201209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28245904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91258452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49742906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37364825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222288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en-GB" sz="1800" b="1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8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Outside IR35 only</a:t>
                      </a:r>
                      <a:endParaRPr lang="en-GB" sz="18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b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n=86</a:t>
                      </a:r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Inside IR35 only</a:t>
                      </a:r>
                      <a:br>
                        <a:rPr lang="en-GB" sz="1800" b="1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b="1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n=3)</a:t>
                      </a:r>
                      <a:endParaRPr lang="en-GB" sz="1800" b="1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in and out IR35</a:t>
                      </a:r>
                      <a:br>
                        <a:rPr lang="en-GB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b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n=13)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en-GB" sz="1800" b="1" baseline="300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1800" b="1" baseline="300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GB" sz="1800"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=14)</a:t>
                      </a:r>
                      <a:endParaRPr lang="en-GB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52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11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£69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5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IQR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£66–80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£70–80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£68–71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£65–80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£65–79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£38–130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£38–130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£65–72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£55–95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£60–115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626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BAF909D-4E91-A369-CD93-3300A5979230}"/>
              </a:ext>
            </a:extLst>
          </p:cNvPr>
          <p:cNvSpPr txBox="1"/>
          <p:nvPr/>
        </p:nvSpPr>
        <p:spPr>
          <a:xfrm>
            <a:off x="355560" y="9486879"/>
            <a:ext cx="9513249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baseline="30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Mostly freelancers who operate as sole traders.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C4714B-0902-5F83-0A0D-20CB7595E727}"/>
              </a:ext>
            </a:extLst>
          </p:cNvPr>
          <p:cNvSpPr/>
          <p:nvPr/>
        </p:nvSpPr>
        <p:spPr>
          <a:xfrm rot="16200000">
            <a:off x="4455951" y="4689344"/>
            <a:ext cx="3456000" cy="252000"/>
          </a:xfrm>
          <a:prstGeom prst="roundRect">
            <a:avLst/>
          </a:prstGeom>
          <a:gradFill>
            <a:gsLst>
              <a:gs pos="0">
                <a:schemeClr val="accent5">
                  <a:alpha val="31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F6E67B-607B-3427-D751-15CED117CB13}"/>
              </a:ext>
            </a:extLst>
          </p:cNvPr>
          <p:cNvSpPr/>
          <p:nvPr/>
        </p:nvSpPr>
        <p:spPr>
          <a:xfrm rot="16200000">
            <a:off x="5805950" y="2444568"/>
            <a:ext cx="756000" cy="75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£75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41E677-FBDE-AF3D-CAB6-1B3CFCF35C08}"/>
              </a:ext>
            </a:extLst>
          </p:cNvPr>
          <p:cNvSpPr/>
          <p:nvPr/>
        </p:nvSpPr>
        <p:spPr>
          <a:xfrm rot="16200000">
            <a:off x="6135811" y="4689344"/>
            <a:ext cx="3456001" cy="252000"/>
          </a:xfrm>
          <a:prstGeom prst="roundRect">
            <a:avLst/>
          </a:prstGeom>
          <a:gradFill>
            <a:gsLst>
              <a:gs pos="0">
                <a:schemeClr val="accent6">
                  <a:alpha val="30000"/>
                </a:schemeClr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A0A653-627F-99FB-BDDF-23CC4DB230ED}"/>
              </a:ext>
            </a:extLst>
          </p:cNvPr>
          <p:cNvSpPr/>
          <p:nvPr/>
        </p:nvSpPr>
        <p:spPr>
          <a:xfrm>
            <a:off x="7480820" y="2444568"/>
            <a:ext cx="756000" cy="75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£75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E50197-5B80-AC67-A85E-84096DF1B5DF}"/>
              </a:ext>
            </a:extLst>
          </p:cNvPr>
          <p:cNvSpPr/>
          <p:nvPr/>
        </p:nvSpPr>
        <p:spPr>
          <a:xfrm rot="16200000">
            <a:off x="8092366" y="4941344"/>
            <a:ext cx="2952000" cy="252000"/>
          </a:xfrm>
          <a:prstGeom prst="roundRect">
            <a:avLst/>
          </a:prstGeom>
          <a:gradFill>
            <a:gsLst>
              <a:gs pos="0">
                <a:schemeClr val="accent4">
                  <a:alpha val="3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945352C-DFB5-C1B3-6A22-B8F888C7ED00}"/>
              </a:ext>
            </a:extLst>
          </p:cNvPr>
          <p:cNvSpPr/>
          <p:nvPr/>
        </p:nvSpPr>
        <p:spPr>
          <a:xfrm>
            <a:off x="9190366" y="2919756"/>
            <a:ext cx="756000" cy="75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£70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D8713A-0EAD-8DAA-5A40-34BCBCA329AC}"/>
              </a:ext>
            </a:extLst>
          </p:cNvPr>
          <p:cNvSpPr/>
          <p:nvPr/>
        </p:nvSpPr>
        <p:spPr>
          <a:xfrm rot="16200000">
            <a:off x="11173501" y="4689344"/>
            <a:ext cx="3456001" cy="252000"/>
          </a:xfrm>
          <a:prstGeom prst="round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4A4830-BFC3-B006-4C1F-8C4FD96EF351}"/>
              </a:ext>
            </a:extLst>
          </p:cNvPr>
          <p:cNvSpPr/>
          <p:nvPr/>
        </p:nvSpPr>
        <p:spPr>
          <a:xfrm>
            <a:off x="12523501" y="2444567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£75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072ADC6-FBF2-0095-E963-B0E5287DE24E}"/>
              </a:ext>
            </a:extLst>
          </p:cNvPr>
          <p:cNvSpPr/>
          <p:nvPr/>
        </p:nvSpPr>
        <p:spPr>
          <a:xfrm rot="16200000">
            <a:off x="9723219" y="4887344"/>
            <a:ext cx="3060000" cy="252000"/>
          </a:xfrm>
          <a:prstGeom prst="roundRect">
            <a:avLst/>
          </a:prstGeom>
          <a:gradFill>
            <a:gsLst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D4079A4-4BB6-068D-7B50-942E09F530E6}"/>
              </a:ext>
            </a:extLst>
          </p:cNvPr>
          <p:cNvSpPr/>
          <p:nvPr/>
        </p:nvSpPr>
        <p:spPr>
          <a:xfrm>
            <a:off x="10875420" y="2919756"/>
            <a:ext cx="756000" cy="7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£70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EBE91-FF7A-5B37-F62B-77E78992D177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69EC6-79E6-8386-1BEC-7714E42E1396}"/>
              </a:ext>
            </a:extLst>
          </p:cNvPr>
          <p:cNvSpPr txBox="1"/>
          <p:nvPr/>
        </p:nvSpPr>
        <p:spPr>
          <a:xfrm>
            <a:off x="528034" y="1101018"/>
            <a:ext cx="11828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UK/I writers</a:t>
            </a:r>
            <a:r>
              <a:rPr lang="en-GB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Median hourly rate (GBP) by </a:t>
            </a:r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IR35 status</a:t>
            </a:r>
            <a:endParaRPr lang="en-GB" sz="3600" b="1" u="sng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B5429F-72CF-F31B-84F9-5F0B062DEBE7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</p:spTree>
    <p:extLst>
      <p:ext uri="{BB962C8B-B14F-4D97-AF65-F5344CB8AC3E}">
        <p14:creationId xmlns:p14="http://schemas.microsoft.com/office/powerpoint/2010/main" val="3232742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3D7BC-F78C-74A2-7CBD-BC9FA00C9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5923718-F27A-02D0-2622-4B5A6CD30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997996"/>
              </p:ext>
            </p:extLst>
          </p:nvPr>
        </p:nvGraphicFramePr>
        <p:xfrm>
          <a:off x="2736000" y="6714000"/>
          <a:ext cx="12816000" cy="239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396201209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28245904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667731148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91258452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22228890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45672805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132914365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918970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UK/I</a:t>
                      </a:r>
                    </a:p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8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America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excl. UK/I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India/</a:t>
                      </a:r>
                      <a:b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Bangladesh</a:t>
                      </a:r>
                    </a:p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Australia</a:t>
                      </a:r>
                    </a:p>
                    <a:p>
                      <a:pPr algn="ctr"/>
                      <a:b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Malaysia</a:t>
                      </a:r>
                    </a:p>
                    <a:p>
                      <a:pPr algn="ctr"/>
                      <a:b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Nigeria</a:t>
                      </a:r>
                      <a:b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b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52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11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5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IQR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£65–80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£77–110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£48–71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£8–25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£38–130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£75–147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£20–80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£7–25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62689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8395AED-577E-9821-7287-9E3EB8FDCB12}"/>
              </a:ext>
            </a:extLst>
          </p:cNvPr>
          <p:cNvSpPr txBox="1"/>
          <p:nvPr/>
        </p:nvSpPr>
        <p:spPr>
          <a:xfrm>
            <a:off x="355560" y="9493551"/>
            <a:ext cx="9513249" cy="30777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IQR, interquartile range; UK/I, UK and Ireland.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6F213C4-2B8E-A097-8AA6-5B93E4B74D9D}"/>
              </a:ext>
            </a:extLst>
          </p:cNvPr>
          <p:cNvSpPr/>
          <p:nvPr/>
        </p:nvSpPr>
        <p:spPr>
          <a:xfrm rot="16200000">
            <a:off x="3209429" y="4997672"/>
            <a:ext cx="2736000" cy="252000"/>
          </a:xfrm>
          <a:prstGeom prst="roundRect">
            <a:avLst/>
          </a:prstGeom>
          <a:gradFill>
            <a:gsLst>
              <a:gs pos="0">
                <a:schemeClr val="accent5">
                  <a:alpha val="31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AF73AD-7DBF-DA32-51A6-1A3E8346D097}"/>
              </a:ext>
            </a:extLst>
          </p:cNvPr>
          <p:cNvSpPr/>
          <p:nvPr/>
        </p:nvSpPr>
        <p:spPr>
          <a:xfrm rot="16200000">
            <a:off x="4199428" y="3100818"/>
            <a:ext cx="756000" cy="75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£75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CCB0B26-18FD-406A-B236-0AE03B2A7265}"/>
              </a:ext>
            </a:extLst>
          </p:cNvPr>
          <p:cNvSpPr/>
          <p:nvPr/>
        </p:nvSpPr>
        <p:spPr>
          <a:xfrm rot="16200000">
            <a:off x="4392182" y="4484402"/>
            <a:ext cx="3762540" cy="252000"/>
          </a:xfrm>
          <a:prstGeom prst="roundRect">
            <a:avLst/>
          </a:prstGeom>
          <a:gradFill>
            <a:gsLst>
              <a:gs pos="0">
                <a:schemeClr val="accent6">
                  <a:alpha val="30000"/>
                </a:schemeClr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DC72D8A-8A0F-10E1-D7F7-EE7AB56D6C78}"/>
              </a:ext>
            </a:extLst>
          </p:cNvPr>
          <p:cNvSpPr/>
          <p:nvPr/>
        </p:nvSpPr>
        <p:spPr>
          <a:xfrm>
            <a:off x="5890460" y="2046549"/>
            <a:ext cx="756000" cy="75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£87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6D2722A-FB5B-A950-99DD-34153722ECA6}"/>
              </a:ext>
            </a:extLst>
          </p:cNvPr>
          <p:cNvSpPr/>
          <p:nvPr/>
        </p:nvSpPr>
        <p:spPr>
          <a:xfrm rot="16200000">
            <a:off x="6756581" y="5250212"/>
            <a:ext cx="2230920" cy="252000"/>
          </a:xfrm>
          <a:prstGeom prst="roundRect">
            <a:avLst/>
          </a:prstGeom>
          <a:gradFill>
            <a:gsLst>
              <a:gs pos="0">
                <a:schemeClr val="accent4">
                  <a:alpha val="3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AE8BCA-6054-957A-2237-C35C89F8BC9E}"/>
              </a:ext>
            </a:extLst>
          </p:cNvPr>
          <p:cNvSpPr/>
          <p:nvPr/>
        </p:nvSpPr>
        <p:spPr>
          <a:xfrm>
            <a:off x="7494041" y="3592966"/>
            <a:ext cx="756000" cy="75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£69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D584045-16B0-B757-9475-0F751DDE34F1}"/>
              </a:ext>
            </a:extLst>
          </p:cNvPr>
          <p:cNvSpPr/>
          <p:nvPr/>
        </p:nvSpPr>
        <p:spPr>
          <a:xfrm rot="16200000">
            <a:off x="9363808" y="6115082"/>
            <a:ext cx="501180" cy="252000"/>
          </a:xfrm>
          <a:prstGeom prst="round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0C19D21-C883-F179-DA72-8A66DABB923E}"/>
              </a:ext>
            </a:extLst>
          </p:cNvPr>
          <p:cNvSpPr/>
          <p:nvPr/>
        </p:nvSpPr>
        <p:spPr>
          <a:xfrm>
            <a:off x="9236398" y="5294836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£17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3C02E09-76B7-6A01-51C8-9E0A9735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65458" y="9990000"/>
            <a:ext cx="720000" cy="309600"/>
          </a:xfrm>
        </p:spPr>
        <p:txBody>
          <a:bodyPr anchor="t" anchorCtr="0"/>
          <a:lstStyle/>
          <a:p>
            <a:fld id="{5715540E-B9CB-4E92-94E9-45FEC49AF35D}" type="slidenum">
              <a:rPr lang="en-GB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E1FC7C-E4C6-F00A-49EA-3B8350F9DE31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47D0B-6F5C-E0B1-9418-BB6EA9790BD0}"/>
              </a:ext>
            </a:extLst>
          </p:cNvPr>
          <p:cNvSpPr txBox="1"/>
          <p:nvPr/>
        </p:nvSpPr>
        <p:spPr>
          <a:xfrm>
            <a:off x="528034" y="1101018"/>
            <a:ext cx="10153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Writers</a:t>
            </a:r>
            <a:r>
              <a:rPr lang="en-GB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Median hourly rate (GBP) by </a:t>
            </a:r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endParaRPr lang="en-GB" sz="3600" b="1" u="sng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87BFB6-0693-50D3-E595-0677E4582CAA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</p:spTree>
    <p:extLst>
      <p:ext uri="{BB962C8B-B14F-4D97-AF65-F5344CB8AC3E}">
        <p14:creationId xmlns:p14="http://schemas.microsoft.com/office/powerpoint/2010/main" val="380442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F8443-1E67-4270-071F-AA58D74E7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36EDB2C-6C94-8C75-EB80-84CE2764A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6232"/>
              </p:ext>
            </p:extLst>
          </p:nvPr>
        </p:nvGraphicFramePr>
        <p:xfrm>
          <a:off x="3582000" y="6714000"/>
          <a:ext cx="11124000" cy="239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396201209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28245904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91258452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49742906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22228890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970765121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995579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clients</a:t>
                      </a:r>
                    </a:p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8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Freelance platforms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Recruiters</a:t>
                      </a:r>
                    </a:p>
                    <a:p>
                      <a:pPr algn="ctr"/>
                      <a:br>
                        <a:rPr lang="en-GB" sz="1800" b="1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MedComms</a:t>
                      </a:r>
                      <a:b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agencies</a:t>
                      </a:r>
                    </a:p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</a:t>
                      </a:r>
                    </a:p>
                    <a:p>
                      <a:pPr algn="ctr"/>
                      <a:br>
                        <a:rPr lang="en-GB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</a:t>
                      </a:r>
                    </a:p>
                    <a:p>
                      <a:pPr algn="ctr"/>
                      <a:br>
                        <a:rPr lang="en-GB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52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11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5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IQR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£46–54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£45–50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£49–51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£48–54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£48–53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£51–54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£20–60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£40–55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£48–55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£40–60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£45–55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£50–55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626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65CC4DE-8B02-B9A4-7E43-9F8E395FE616}"/>
              </a:ext>
            </a:extLst>
          </p:cNvPr>
          <p:cNvSpPr txBox="1"/>
          <p:nvPr/>
        </p:nvSpPr>
        <p:spPr>
          <a:xfrm>
            <a:off x="383462" y="9554133"/>
            <a:ext cx="9513249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CRO, contract research organisation; IQR, interquartile range; UK/I, UK and Ireland.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5D1DC0E-259F-7EF2-B4EA-564A6F6A6BB2}"/>
              </a:ext>
            </a:extLst>
          </p:cNvPr>
          <p:cNvSpPr/>
          <p:nvPr/>
        </p:nvSpPr>
        <p:spPr>
          <a:xfrm rot="16200000">
            <a:off x="4661945" y="5682134"/>
            <a:ext cx="1555393" cy="252000"/>
          </a:xfrm>
          <a:prstGeom prst="roundRect">
            <a:avLst/>
          </a:prstGeom>
          <a:gradFill>
            <a:gsLst>
              <a:gs pos="0">
                <a:schemeClr val="accent5">
                  <a:alpha val="31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73B9886-EDB1-CCBE-F4B8-ED1E0B925F0D}"/>
              </a:ext>
            </a:extLst>
          </p:cNvPr>
          <p:cNvSpPr/>
          <p:nvPr/>
        </p:nvSpPr>
        <p:spPr>
          <a:xfrm rot="16200000">
            <a:off x="5061640" y="4360099"/>
            <a:ext cx="756000" cy="75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£50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5968BD1-F712-D873-70CC-E76CB7EF44C5}"/>
              </a:ext>
            </a:extLst>
          </p:cNvPr>
          <p:cNvSpPr/>
          <p:nvPr/>
        </p:nvSpPr>
        <p:spPr>
          <a:xfrm rot="16200000">
            <a:off x="6429626" y="5758334"/>
            <a:ext cx="1402993" cy="252000"/>
          </a:xfrm>
          <a:prstGeom prst="roundRect">
            <a:avLst/>
          </a:prstGeom>
          <a:gradFill>
            <a:gsLst>
              <a:gs pos="0">
                <a:schemeClr val="accent6">
                  <a:alpha val="30000"/>
                </a:schemeClr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D2C9A30-3AE2-FF4A-9C14-822A47E3DA1A}"/>
              </a:ext>
            </a:extLst>
          </p:cNvPr>
          <p:cNvSpPr/>
          <p:nvPr/>
        </p:nvSpPr>
        <p:spPr>
          <a:xfrm>
            <a:off x="6748130" y="4579174"/>
            <a:ext cx="756000" cy="75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£48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E985F7E-3505-E92C-93B8-C5266378255E}"/>
              </a:ext>
            </a:extLst>
          </p:cNvPr>
          <p:cNvSpPr/>
          <p:nvPr/>
        </p:nvSpPr>
        <p:spPr>
          <a:xfrm rot="16200000">
            <a:off x="8057981" y="5682303"/>
            <a:ext cx="1555394" cy="252000"/>
          </a:xfrm>
          <a:prstGeom prst="roundRect">
            <a:avLst/>
          </a:prstGeom>
          <a:gradFill>
            <a:gsLst>
              <a:gs pos="0">
                <a:schemeClr val="accent4">
                  <a:alpha val="3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4275D3-6CA5-BB55-A546-0916251CC6BF}"/>
              </a:ext>
            </a:extLst>
          </p:cNvPr>
          <p:cNvSpPr/>
          <p:nvPr/>
        </p:nvSpPr>
        <p:spPr>
          <a:xfrm>
            <a:off x="8457678" y="4361103"/>
            <a:ext cx="756000" cy="75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£50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8341AAF-5089-5FBE-DA30-B31D348CD400}"/>
              </a:ext>
            </a:extLst>
          </p:cNvPr>
          <p:cNvSpPr/>
          <p:nvPr/>
        </p:nvSpPr>
        <p:spPr>
          <a:xfrm rot="16200000">
            <a:off x="9750236" y="5682303"/>
            <a:ext cx="1555395" cy="252000"/>
          </a:xfrm>
          <a:prstGeom prst="round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F0BEA32-F683-5E35-35D8-CF5442CEB83D}"/>
              </a:ext>
            </a:extLst>
          </p:cNvPr>
          <p:cNvSpPr/>
          <p:nvPr/>
        </p:nvSpPr>
        <p:spPr>
          <a:xfrm>
            <a:off x="10149932" y="4361103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£50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C755F63-FF1E-3B9A-1A73-AE4792F56C50}"/>
              </a:ext>
            </a:extLst>
          </p:cNvPr>
          <p:cNvSpPr/>
          <p:nvPr/>
        </p:nvSpPr>
        <p:spPr>
          <a:xfrm rot="16200000">
            <a:off x="12917454" y="5510684"/>
            <a:ext cx="1898292" cy="252000"/>
          </a:xfrm>
          <a:prstGeom prst="roundRect">
            <a:avLst/>
          </a:prstGeom>
          <a:gradFill>
            <a:gsLst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E2E22C-F9E7-AC2F-A1F3-AE85D695B72B}"/>
              </a:ext>
            </a:extLst>
          </p:cNvPr>
          <p:cNvSpPr/>
          <p:nvPr/>
        </p:nvSpPr>
        <p:spPr>
          <a:xfrm>
            <a:off x="13488801" y="4004719"/>
            <a:ext cx="756000" cy="7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£53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C7602C0-0C74-CD00-C1F8-4EEFE0C8C69D}"/>
              </a:ext>
            </a:extLst>
          </p:cNvPr>
          <p:cNvSpPr/>
          <p:nvPr/>
        </p:nvSpPr>
        <p:spPr>
          <a:xfrm rot="16200000">
            <a:off x="11424725" y="5682303"/>
            <a:ext cx="1555396" cy="252000"/>
          </a:xfrm>
          <a:prstGeom prst="round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1EE837F-4594-17FA-54EB-FDA074D931A3}"/>
              </a:ext>
            </a:extLst>
          </p:cNvPr>
          <p:cNvSpPr/>
          <p:nvPr/>
        </p:nvSpPr>
        <p:spPr>
          <a:xfrm>
            <a:off x="11827459" y="4361103"/>
            <a:ext cx="756000" cy="75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4F417-466E-36BE-CAB8-B8F5D35B1034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EE6C0-C9BF-FA0D-7CED-AD1392CA9248}"/>
              </a:ext>
            </a:extLst>
          </p:cNvPr>
          <p:cNvSpPr txBox="1"/>
          <p:nvPr/>
        </p:nvSpPr>
        <p:spPr>
          <a:xfrm>
            <a:off x="528034" y="1101018"/>
            <a:ext cx="11674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UK/I editors</a:t>
            </a:r>
            <a:r>
              <a:rPr lang="en-GB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Median hourly rate (GBP) by </a:t>
            </a:r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type</a:t>
            </a:r>
            <a:endParaRPr lang="en-GB" sz="3600" b="1" u="sng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86EB5-C5B3-3D4B-6910-B0885048E782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</p:spTree>
    <p:extLst>
      <p:ext uri="{BB962C8B-B14F-4D97-AF65-F5344CB8AC3E}">
        <p14:creationId xmlns:p14="http://schemas.microsoft.com/office/powerpoint/2010/main" val="96020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9BB55-9DF9-60C9-39B8-0B96673AD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5C6BEB2-9D60-70D8-C568-6BD6AFCDC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0874"/>
              </p:ext>
            </p:extLst>
          </p:nvPr>
        </p:nvGraphicFramePr>
        <p:xfrm>
          <a:off x="5714999" y="3753874"/>
          <a:ext cx="7832189" cy="5432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901DD0-FC6B-256D-78BE-5A5680FEE408}"/>
              </a:ext>
            </a:extLst>
          </p:cNvPr>
          <p:cNvSpPr txBox="1"/>
          <p:nvPr/>
        </p:nvSpPr>
        <p:spPr>
          <a:xfrm>
            <a:off x="9867129" y="6140237"/>
            <a:ext cx="1757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change</a:t>
            </a:r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(51%)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D2675-30F9-FE24-830A-A2DC8B372292}"/>
              </a:ext>
            </a:extLst>
          </p:cNvPr>
          <p:cNvSpPr txBox="1"/>
          <p:nvPr/>
        </p:nvSpPr>
        <p:spPr>
          <a:xfrm>
            <a:off x="7422996" y="5725079"/>
            <a:ext cx="1622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(45%)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5576A-C192-F949-79FA-902F4D1CBF74}"/>
              </a:ext>
            </a:extLst>
          </p:cNvPr>
          <p:cNvSpPr txBox="1"/>
          <p:nvPr/>
        </p:nvSpPr>
        <p:spPr>
          <a:xfrm>
            <a:off x="10208794" y="3384543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Decreased (3%)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9DC98035-DB31-10CE-4DE5-EC5AE8E0B0B0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9871808" y="3615375"/>
            <a:ext cx="336987" cy="461321"/>
          </a:xfrm>
          <a:prstGeom prst="bentConnector2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1E09052-76A7-14A5-6B23-434CB40BDDC6}"/>
              </a:ext>
            </a:extLst>
          </p:cNvPr>
          <p:cNvSpPr txBox="1"/>
          <p:nvPr/>
        </p:nvSpPr>
        <p:spPr>
          <a:xfrm>
            <a:off x="6006155" y="3384543"/>
            <a:ext cx="3118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Not answered (&lt;1%)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ECF959D-C122-7363-30D4-A492563E9988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9124316" y="3615376"/>
            <a:ext cx="429259" cy="369332"/>
          </a:xfrm>
          <a:prstGeom prst="bentConnector3">
            <a:avLst>
              <a:gd name="adj1" fmla="val 105474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D640F2A-4125-9369-DC48-7AE8DEDE505D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9B5EF2-1035-9F34-3FD2-2CEB3D613E95}"/>
              </a:ext>
            </a:extLst>
          </p:cNvPr>
          <p:cNvSpPr txBox="1"/>
          <p:nvPr/>
        </p:nvSpPr>
        <p:spPr>
          <a:xfrm>
            <a:off x="528034" y="1101018"/>
            <a:ext cx="10136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respondents</a:t>
            </a:r>
            <a:r>
              <a:rPr lang="en-GB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Changes in rates since 2024</a:t>
            </a:r>
            <a:endParaRPr lang="en-GB" sz="3600" b="1" u="sng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744134-24D6-AA4F-8742-4E02FFC5DE6F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</p:spTree>
    <p:extLst>
      <p:ext uri="{BB962C8B-B14F-4D97-AF65-F5344CB8AC3E}">
        <p14:creationId xmlns:p14="http://schemas.microsoft.com/office/powerpoint/2010/main" val="589491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BEBA4-C382-08C2-A669-1EC1E3CAE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078D75-D256-FB01-E3B2-C35ADC2B0597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FFC018-96A9-BC51-DBFA-AA10B120DDBF}"/>
              </a:ext>
            </a:extLst>
          </p:cNvPr>
          <p:cNvSpPr txBox="1"/>
          <p:nvPr/>
        </p:nvSpPr>
        <p:spPr>
          <a:xfrm>
            <a:off x="528034" y="1101018"/>
            <a:ext cx="634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respondents</a:t>
            </a:r>
            <a:r>
              <a:rPr lang="en-GB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Comments</a:t>
            </a:r>
            <a:endParaRPr lang="en-GB" sz="3600" b="1" u="sng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1E17C4-5218-89E8-8432-3BED92179F34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4CACE31-1178-0673-6644-C5443CB63ABD}"/>
              </a:ext>
            </a:extLst>
          </p:cNvPr>
          <p:cNvSpPr/>
          <p:nvPr/>
        </p:nvSpPr>
        <p:spPr>
          <a:xfrm>
            <a:off x="798286" y="2762902"/>
            <a:ext cx="4049485" cy="1959429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3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I work with several large med comms agencies and </a:t>
            </a:r>
            <a:r>
              <a:rPr lang="en-GB" sz="2000" b="1" u="sng">
                <a:solidFill>
                  <a:schemeClr val="tx1"/>
                </a:solidFill>
              </a:rPr>
              <a:t>none have had an issue with £80/hour </a:t>
            </a:r>
            <a:r>
              <a:rPr lang="en-GB" sz="2000">
                <a:solidFill>
                  <a:schemeClr val="tx1"/>
                </a:solidFill>
              </a:rPr>
              <a:t>for up to 4 days/week with minimum client contact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E6B28B2-23EC-3E3E-103E-31BF7A6BC5B0}"/>
              </a:ext>
            </a:extLst>
          </p:cNvPr>
          <p:cNvSpPr/>
          <p:nvPr/>
        </p:nvSpPr>
        <p:spPr>
          <a:xfrm>
            <a:off x="9328031" y="7586675"/>
            <a:ext cx="3258458" cy="154577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3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Agencies and recruiters are not paying enough - so </a:t>
            </a:r>
            <a:r>
              <a:rPr lang="en-GB" sz="2000" b="1" u="sng">
                <a:solidFill>
                  <a:schemeClr val="tx1"/>
                </a:solidFill>
              </a:rPr>
              <a:t>I often say no</a:t>
            </a:r>
            <a:r>
              <a:rPr lang="en-GB" sz="20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CAEDD82-E4F3-8E14-DAC6-54D073E56DC6}"/>
              </a:ext>
            </a:extLst>
          </p:cNvPr>
          <p:cNvSpPr/>
          <p:nvPr/>
        </p:nvSpPr>
        <p:spPr>
          <a:xfrm>
            <a:off x="5758375" y="5482311"/>
            <a:ext cx="2496457" cy="154577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3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Work has been slow to pick up in 2024. I notice this changing now.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5E33936-C2F0-59F0-B71F-0FDB8BD94095}"/>
              </a:ext>
            </a:extLst>
          </p:cNvPr>
          <p:cNvSpPr/>
          <p:nvPr/>
        </p:nvSpPr>
        <p:spPr>
          <a:xfrm>
            <a:off x="5100741" y="2762902"/>
            <a:ext cx="5091914" cy="2226129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3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Agencies are tending to ask for lower rates for long-term projects, but I have not accepted these. Recruiters have not pushed for lower rates, although </a:t>
            </a:r>
            <a:r>
              <a:rPr lang="en-GB" sz="2000" b="1" u="sng">
                <a:solidFill>
                  <a:schemeClr val="tx1"/>
                </a:solidFill>
              </a:rPr>
              <a:t>if client says they pay a lower rate, I’m not interested</a:t>
            </a:r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5B11660-EB25-69A1-56DE-9431BF88B0EF}"/>
              </a:ext>
            </a:extLst>
          </p:cNvPr>
          <p:cNvSpPr/>
          <p:nvPr/>
        </p:nvSpPr>
        <p:spPr>
          <a:xfrm>
            <a:off x="8596647" y="5431498"/>
            <a:ext cx="6110516" cy="171271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I haven’t increased my rates for 3 years. My working hours have had to increase to cope with the rising cost of living. In the last year </a:t>
            </a:r>
            <a:r>
              <a:rPr lang="en-GB" sz="2000" b="1" u="sng">
                <a:solidFill>
                  <a:schemeClr val="tx1"/>
                </a:solidFill>
              </a:rPr>
              <a:t>I’ve had to work 50-60 hours/week</a:t>
            </a:r>
            <a:r>
              <a:rPr lang="en-GB" sz="2000">
                <a:solidFill>
                  <a:schemeClr val="tx1"/>
                </a:solidFill>
              </a:rPr>
              <a:t>, as I’m the main bread winner.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A8AF0511-0247-D88D-C7EF-7CEA29EEAAD5}"/>
              </a:ext>
            </a:extLst>
          </p:cNvPr>
          <p:cNvSpPr/>
          <p:nvPr/>
        </p:nvSpPr>
        <p:spPr>
          <a:xfrm>
            <a:off x="587493" y="7521363"/>
            <a:ext cx="5297713" cy="1409447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3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Considering increasing universally to £80 as </a:t>
            </a:r>
            <a:r>
              <a:rPr lang="en-GB" sz="2000" b="1" u="sng">
                <a:solidFill>
                  <a:schemeClr val="tx1"/>
                </a:solidFill>
              </a:rPr>
              <a:t>work seems more stable and in demand </a:t>
            </a:r>
            <a:r>
              <a:rPr lang="en-GB" sz="2000">
                <a:solidFill>
                  <a:schemeClr val="tx1"/>
                </a:solidFill>
              </a:rPr>
              <a:t>again this year.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EAC07D6-2889-F5BE-FC10-2DD59661938A}"/>
              </a:ext>
            </a:extLst>
          </p:cNvPr>
          <p:cNvSpPr/>
          <p:nvPr/>
        </p:nvSpPr>
        <p:spPr>
          <a:xfrm>
            <a:off x="14877142" y="5410201"/>
            <a:ext cx="3004457" cy="1545772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I'm finding </a:t>
            </a:r>
            <a:r>
              <a:rPr lang="en-GB" sz="2000" b="1" u="sng">
                <a:solidFill>
                  <a:schemeClr val="tx1"/>
                </a:solidFill>
              </a:rPr>
              <a:t>a lot of push-back </a:t>
            </a:r>
            <a:r>
              <a:rPr lang="en-GB" sz="2000">
                <a:solidFill>
                  <a:schemeClr val="tx1"/>
                </a:solidFill>
              </a:rPr>
              <a:t>on rates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941E415-C830-7B87-3A1B-DC918AD9EF5D}"/>
              </a:ext>
            </a:extLst>
          </p:cNvPr>
          <p:cNvSpPr/>
          <p:nvPr/>
        </p:nvSpPr>
        <p:spPr>
          <a:xfrm>
            <a:off x="12801879" y="7775051"/>
            <a:ext cx="5091914" cy="180496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There’s a lot of competition, and lots of writers with relatively few years of experience, which has meant </a:t>
            </a:r>
            <a:r>
              <a:rPr lang="en-GB" sz="2000" b="1" u="sng">
                <a:solidFill>
                  <a:schemeClr val="tx1"/>
                </a:solidFill>
              </a:rPr>
              <a:t>rates have not increased with inflation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527EB1E5-E93C-D108-5CAD-AB14A8D27289}"/>
              </a:ext>
            </a:extLst>
          </p:cNvPr>
          <p:cNvSpPr/>
          <p:nvPr/>
        </p:nvSpPr>
        <p:spPr>
          <a:xfrm>
            <a:off x="6100596" y="7769701"/>
            <a:ext cx="3012045" cy="1545772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3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Accepted a lower rate in 2025 compared to 2024 as </a:t>
            </a:r>
            <a:r>
              <a:rPr lang="en-GB" sz="2000" b="1" u="sng">
                <a:solidFill>
                  <a:schemeClr val="tx1"/>
                </a:solidFill>
              </a:rPr>
              <a:t>I had no other client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32055FE1-EB7E-3D29-EC93-5E752E657E1C}"/>
              </a:ext>
            </a:extLst>
          </p:cNvPr>
          <p:cNvSpPr/>
          <p:nvPr/>
        </p:nvSpPr>
        <p:spPr>
          <a:xfrm>
            <a:off x="1526728" y="5482311"/>
            <a:ext cx="3889832" cy="154577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3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I stick at what I want and </a:t>
            </a:r>
            <a:r>
              <a:rPr lang="en-GB" sz="2000" b="1" u="sng">
                <a:solidFill>
                  <a:schemeClr val="tx1"/>
                </a:solidFill>
              </a:rPr>
              <a:t>don’t work via platforms or recruiters </a:t>
            </a:r>
            <a:r>
              <a:rPr lang="en-GB" sz="2000">
                <a:solidFill>
                  <a:schemeClr val="tx1"/>
                </a:solidFill>
              </a:rPr>
              <a:t>who are taking their slice</a:t>
            </a: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7A9DF182-F3C8-3EF6-0DAD-4A9950A4DAA0}"/>
              </a:ext>
            </a:extLst>
          </p:cNvPr>
          <p:cNvSpPr/>
          <p:nvPr/>
        </p:nvSpPr>
        <p:spPr>
          <a:xfrm>
            <a:off x="10373053" y="3144327"/>
            <a:ext cx="4441371" cy="154577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3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I would </a:t>
            </a:r>
            <a:r>
              <a:rPr lang="en-GB" sz="2000" b="1" u="sng">
                <a:solidFill>
                  <a:schemeClr val="tx1"/>
                </a:solidFill>
              </a:rPr>
              <a:t>expect a rate of at least £85 if I’m regularly client-facing </a:t>
            </a:r>
            <a:r>
              <a:rPr lang="en-GB" sz="2000">
                <a:solidFill>
                  <a:schemeClr val="tx1"/>
                </a:solidFill>
              </a:rPr>
              <a:t>in a role for a med comms agency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CED436B6-D7E0-BB57-5A8B-D0ABD535A200}"/>
              </a:ext>
            </a:extLst>
          </p:cNvPr>
          <p:cNvSpPr/>
          <p:nvPr/>
        </p:nvSpPr>
        <p:spPr>
          <a:xfrm>
            <a:off x="14993257" y="3043281"/>
            <a:ext cx="2496457" cy="1545772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35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tx1"/>
                </a:solidFill>
              </a:rPr>
              <a:t>I charge </a:t>
            </a:r>
            <a:r>
              <a:rPr lang="en-GB" sz="2000" b="1" u="sng">
                <a:solidFill>
                  <a:schemeClr val="tx1"/>
                </a:solidFill>
              </a:rPr>
              <a:t>higher rates to clients in the USA</a:t>
            </a:r>
          </a:p>
        </p:txBody>
      </p:sp>
    </p:spTree>
    <p:extLst>
      <p:ext uri="{BB962C8B-B14F-4D97-AF65-F5344CB8AC3E}">
        <p14:creationId xmlns:p14="http://schemas.microsoft.com/office/powerpoint/2010/main" val="49684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35FE3-6457-6112-E487-AFF9ED252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B8B30E-0D17-144B-C943-B14B43F5F9D7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4B179-FC8A-8682-0928-9DA105C5D893}"/>
              </a:ext>
            </a:extLst>
          </p:cNvPr>
          <p:cNvSpPr txBox="1"/>
          <p:nvPr/>
        </p:nvSpPr>
        <p:spPr>
          <a:xfrm>
            <a:off x="528034" y="110101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sz="3600" b="1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99898B-C763-3D5C-0606-20C2E996D05D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25C313-F7AE-1522-A2E0-8F7918DC7A54}"/>
              </a:ext>
            </a:extLst>
          </p:cNvPr>
          <p:cNvGrpSpPr/>
          <p:nvPr/>
        </p:nvGrpSpPr>
        <p:grpSpPr>
          <a:xfrm>
            <a:off x="528034" y="3979438"/>
            <a:ext cx="16547938" cy="1523132"/>
            <a:chOff x="523293" y="4709661"/>
            <a:chExt cx="11104563" cy="6807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5671B2-EABC-0EB2-BA96-5DA8AD1A7350}"/>
                </a:ext>
              </a:extLst>
            </p:cNvPr>
            <p:cNvSpPr/>
            <p:nvPr/>
          </p:nvSpPr>
          <p:spPr>
            <a:xfrm>
              <a:off x="523293" y="4936858"/>
              <a:ext cx="11104563" cy="4536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>
                <a:lnSpc>
                  <a:spcPct val="120000"/>
                </a:lnSpc>
                <a:buSzPts val="1900"/>
                <a:buFont typeface="Arial" panose="020B0604020202020204" pitchFamily="34" charset="0"/>
                <a:buChar char="•"/>
              </a:pPr>
              <a:endParaRPr kumimoji="1" lang="en-GB" sz="1400">
                <a:solidFill>
                  <a:schemeClr val="accent2"/>
                </a:solidFill>
              </a:endParaRPr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5F3FEA1F-ACB9-7B91-B053-7BA30787E4FD}"/>
                </a:ext>
              </a:extLst>
            </p:cNvPr>
            <p:cNvSpPr/>
            <p:nvPr/>
          </p:nvSpPr>
          <p:spPr>
            <a:xfrm>
              <a:off x="875730" y="4709661"/>
              <a:ext cx="10588114" cy="576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spcAft>
                  <a:spcPts val="4200"/>
                </a:spcAft>
              </a:pPr>
              <a:r>
                <a:rPr lang="en-GB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 contracts with pharma clients yielded the highest rates for writers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5F3268A-E1A2-A508-4868-474B1FE81B85}"/>
              </a:ext>
            </a:extLst>
          </p:cNvPr>
          <p:cNvGrpSpPr/>
          <p:nvPr/>
        </p:nvGrpSpPr>
        <p:grpSpPr>
          <a:xfrm>
            <a:off x="528034" y="5719288"/>
            <a:ext cx="16547938" cy="1523132"/>
            <a:chOff x="523293" y="4709661"/>
            <a:chExt cx="11104563" cy="6807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9F89F9-D8BE-04BD-4F51-F51746C22546}"/>
                </a:ext>
              </a:extLst>
            </p:cNvPr>
            <p:cNvSpPr/>
            <p:nvPr/>
          </p:nvSpPr>
          <p:spPr>
            <a:xfrm>
              <a:off x="523293" y="4936858"/>
              <a:ext cx="11104563" cy="4536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>
                <a:lnSpc>
                  <a:spcPct val="120000"/>
                </a:lnSpc>
                <a:buSzPts val="1900"/>
                <a:buFont typeface="Arial" panose="020B0604020202020204" pitchFamily="34" charset="0"/>
                <a:buChar char="•"/>
              </a:pPr>
              <a:endParaRPr kumimoji="1" lang="en-GB" sz="1400">
                <a:solidFill>
                  <a:schemeClr val="accent2"/>
                </a:solidFill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00B42FFF-4487-0BC0-9C98-023C7586F2BA}"/>
                </a:ext>
              </a:extLst>
            </p:cNvPr>
            <p:cNvSpPr/>
            <p:nvPr/>
          </p:nvSpPr>
          <p:spPr>
            <a:xfrm>
              <a:off x="875730" y="4709661"/>
              <a:ext cx="10588114" cy="576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spcAft>
                  <a:spcPts val="4200"/>
                </a:spcAft>
              </a:pPr>
              <a:r>
                <a:rPr lang="en-GB" sz="32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 strongly influenced earnings</a:t>
              </a:r>
              <a:r>
                <a:rPr lang="en-GB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with higher rates linked to longer time in the industry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C0F2F4-E42A-B386-423C-155BC0340304}"/>
              </a:ext>
            </a:extLst>
          </p:cNvPr>
          <p:cNvGrpSpPr/>
          <p:nvPr/>
        </p:nvGrpSpPr>
        <p:grpSpPr>
          <a:xfrm>
            <a:off x="528034" y="7476880"/>
            <a:ext cx="16547938" cy="1523132"/>
            <a:chOff x="523293" y="4709661"/>
            <a:chExt cx="11104563" cy="6807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CF32503-1EF9-90DD-A7F2-68F518823B3D}"/>
                </a:ext>
              </a:extLst>
            </p:cNvPr>
            <p:cNvSpPr/>
            <p:nvPr/>
          </p:nvSpPr>
          <p:spPr>
            <a:xfrm>
              <a:off x="523293" y="4936858"/>
              <a:ext cx="11104563" cy="4536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>
                <a:lnSpc>
                  <a:spcPct val="120000"/>
                </a:lnSpc>
                <a:buSzPts val="1900"/>
                <a:buFont typeface="Arial" panose="020B0604020202020204" pitchFamily="34" charset="0"/>
                <a:buChar char="•"/>
              </a:pPr>
              <a:endParaRPr kumimoji="1" lang="en-GB" sz="1400">
                <a:solidFill>
                  <a:schemeClr val="accent2"/>
                </a:solidFill>
              </a:endParaRPr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22DA4F0B-8830-4404-1420-9CD511529B40}"/>
                </a:ext>
              </a:extLst>
            </p:cNvPr>
            <p:cNvSpPr/>
            <p:nvPr/>
          </p:nvSpPr>
          <p:spPr>
            <a:xfrm>
              <a:off x="875730" y="4709661"/>
              <a:ext cx="10588114" cy="576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spcAft>
                  <a:spcPts val="4200"/>
                </a:spcAft>
              </a:pPr>
              <a:r>
                <a:rPr lang="en-GB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past 12 months, most writers had either </a:t>
              </a:r>
              <a:r>
                <a:rPr lang="en-GB" sz="32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increased their rates (45%) </a:t>
              </a:r>
              <a:r>
                <a:rPr lang="en-GB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kept them unchanged (51%)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4E0DD1-0578-B091-F7AC-66CDCF9D2696}"/>
              </a:ext>
            </a:extLst>
          </p:cNvPr>
          <p:cNvGrpSpPr/>
          <p:nvPr/>
        </p:nvGrpSpPr>
        <p:grpSpPr>
          <a:xfrm>
            <a:off x="528034" y="2273082"/>
            <a:ext cx="16547938" cy="1523132"/>
            <a:chOff x="523293" y="4709661"/>
            <a:chExt cx="11104563" cy="68079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3465837-4821-E502-B9C9-D6E56E16CABD}"/>
                </a:ext>
              </a:extLst>
            </p:cNvPr>
            <p:cNvSpPr/>
            <p:nvPr/>
          </p:nvSpPr>
          <p:spPr>
            <a:xfrm>
              <a:off x="523293" y="4936858"/>
              <a:ext cx="11104563" cy="4536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>
                <a:lnSpc>
                  <a:spcPct val="120000"/>
                </a:lnSpc>
                <a:buSzPts val="1900"/>
                <a:buFont typeface="Arial" panose="020B0604020202020204" pitchFamily="34" charset="0"/>
                <a:buChar char="•"/>
              </a:pPr>
              <a:endParaRPr kumimoji="1" lang="en-GB" sz="1400">
                <a:solidFill>
                  <a:schemeClr val="accent2"/>
                </a:solidFill>
              </a:endParaRPr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7F70F6D9-AECF-9DEB-42EC-4BD52AE4B009}"/>
                </a:ext>
              </a:extLst>
            </p:cNvPr>
            <p:cNvSpPr/>
            <p:nvPr/>
          </p:nvSpPr>
          <p:spPr>
            <a:xfrm>
              <a:off x="875730" y="4709661"/>
              <a:ext cx="10588114" cy="576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spcAft>
                  <a:spcPts val="4200"/>
                </a:spcAft>
              </a:pPr>
              <a:r>
                <a:rPr lang="en-GB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a cohort of highly experienced freelancers in the UK and Ireland, median hourly rates were </a:t>
              </a:r>
              <a:r>
                <a:rPr lang="en-GB" sz="32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£75 for medical writers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en-GB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£50 for editors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050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6BD97-9E1C-BCF2-9A7C-1A238158A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E111D-810A-06CC-D232-4259011CB974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21F86-3B4E-851A-CB4F-E21017CB50AB}"/>
              </a:ext>
            </a:extLst>
          </p:cNvPr>
          <p:cNvSpPr txBox="1"/>
          <p:nvPr/>
        </p:nvSpPr>
        <p:spPr>
          <a:xfrm>
            <a:off x="528034" y="1101018"/>
            <a:ext cx="2646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endParaRPr lang="en-GB" sz="3600" b="1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6D7E2D-D567-0311-ACCA-2299A440F959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469518-E816-8C2F-F464-14E50A503EB3}"/>
              </a:ext>
            </a:extLst>
          </p:cNvPr>
          <p:cNvGrpSpPr/>
          <p:nvPr/>
        </p:nvGrpSpPr>
        <p:grpSpPr>
          <a:xfrm>
            <a:off x="528034" y="3979438"/>
            <a:ext cx="16547938" cy="1523132"/>
            <a:chOff x="523293" y="4709661"/>
            <a:chExt cx="11104563" cy="6807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7D0C8B-E964-46E6-CFBD-194CC1E0DC21}"/>
                </a:ext>
              </a:extLst>
            </p:cNvPr>
            <p:cNvSpPr/>
            <p:nvPr/>
          </p:nvSpPr>
          <p:spPr>
            <a:xfrm>
              <a:off x="523293" y="4936858"/>
              <a:ext cx="11104563" cy="4536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>
                <a:lnSpc>
                  <a:spcPct val="120000"/>
                </a:lnSpc>
                <a:buSzPts val="1900"/>
                <a:buFont typeface="Arial" panose="020B0604020202020204" pitchFamily="34" charset="0"/>
                <a:buChar char="•"/>
              </a:pPr>
              <a:endParaRPr kumimoji="1" lang="en-GB" sz="1400">
                <a:solidFill>
                  <a:schemeClr val="accent2"/>
                </a:solidFill>
              </a:endParaRPr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03251B06-4CAC-9196-69F5-8511CDC07A10}"/>
                </a:ext>
              </a:extLst>
            </p:cNvPr>
            <p:cNvSpPr/>
            <p:nvPr/>
          </p:nvSpPr>
          <p:spPr>
            <a:xfrm>
              <a:off x="875730" y="4709661"/>
              <a:ext cx="10588114" cy="57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Few editors completed the survey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6E98E9-A9D3-CB8E-A8BC-7A87B9413F5D}"/>
              </a:ext>
            </a:extLst>
          </p:cNvPr>
          <p:cNvGrpSpPr/>
          <p:nvPr/>
        </p:nvGrpSpPr>
        <p:grpSpPr>
          <a:xfrm>
            <a:off x="528034" y="5719288"/>
            <a:ext cx="16547938" cy="1523132"/>
            <a:chOff x="523293" y="4709661"/>
            <a:chExt cx="11104563" cy="6807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B440BE-3603-A2DF-9DE1-2EB684BF2E61}"/>
                </a:ext>
              </a:extLst>
            </p:cNvPr>
            <p:cNvSpPr/>
            <p:nvPr/>
          </p:nvSpPr>
          <p:spPr>
            <a:xfrm>
              <a:off x="523293" y="4936858"/>
              <a:ext cx="11104563" cy="4536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>
                <a:lnSpc>
                  <a:spcPct val="120000"/>
                </a:lnSpc>
                <a:buSzPts val="1900"/>
                <a:buFont typeface="Arial" panose="020B0604020202020204" pitchFamily="34" charset="0"/>
                <a:buChar char="•"/>
              </a:pPr>
              <a:endParaRPr kumimoji="1" lang="en-GB" sz="1400">
                <a:solidFill>
                  <a:schemeClr val="accent2"/>
                </a:solidFill>
              </a:endParaRPr>
            </a:p>
          </p:txBody>
        </p:sp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7E6F379C-5299-B54F-9CA6-137675B0BE04}"/>
                </a:ext>
              </a:extLst>
            </p:cNvPr>
            <p:cNvSpPr/>
            <p:nvPr/>
          </p:nvSpPr>
          <p:spPr>
            <a:xfrm>
              <a:off x="875730" y="4709661"/>
              <a:ext cx="10588114" cy="57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Many pharma contractors work on a per project basis, making hourly-rate calculations challenging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15C533-1232-DBB7-FA36-954726A02AB6}"/>
              </a:ext>
            </a:extLst>
          </p:cNvPr>
          <p:cNvGrpSpPr/>
          <p:nvPr/>
        </p:nvGrpSpPr>
        <p:grpSpPr>
          <a:xfrm>
            <a:off x="528034" y="7476880"/>
            <a:ext cx="16547938" cy="1523132"/>
            <a:chOff x="523293" y="4709661"/>
            <a:chExt cx="11104563" cy="68079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5B9BA5-C994-1273-AD06-066299DBE5AC}"/>
                </a:ext>
              </a:extLst>
            </p:cNvPr>
            <p:cNvSpPr/>
            <p:nvPr/>
          </p:nvSpPr>
          <p:spPr>
            <a:xfrm>
              <a:off x="523293" y="4936858"/>
              <a:ext cx="11104563" cy="4536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>
                <a:lnSpc>
                  <a:spcPct val="120000"/>
                </a:lnSpc>
                <a:buSzPts val="1900"/>
                <a:buFont typeface="Arial" panose="020B0604020202020204" pitchFamily="34" charset="0"/>
                <a:buChar char="•"/>
              </a:pPr>
              <a:endParaRPr kumimoji="1" lang="en-GB" sz="1400">
                <a:solidFill>
                  <a:schemeClr val="accent2"/>
                </a:solidFill>
              </a:endParaRPr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1BFD52C1-C7EB-6FFC-099B-FB73D77DD3DC}"/>
                </a:ext>
              </a:extLst>
            </p:cNvPr>
            <p:cNvSpPr/>
            <p:nvPr/>
          </p:nvSpPr>
          <p:spPr>
            <a:xfrm>
              <a:off x="875730" y="4709661"/>
              <a:ext cx="10588114" cy="57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Hourly rates alone may not reflect total project costs, as more experienced writers and editors may complete projects faster and their work require fewer revisions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FE2116-7918-9E51-A330-77A63D5DF949}"/>
              </a:ext>
            </a:extLst>
          </p:cNvPr>
          <p:cNvGrpSpPr/>
          <p:nvPr/>
        </p:nvGrpSpPr>
        <p:grpSpPr>
          <a:xfrm>
            <a:off x="528034" y="2273082"/>
            <a:ext cx="16547938" cy="1523132"/>
            <a:chOff x="523293" y="4709661"/>
            <a:chExt cx="11104563" cy="6807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CF0A92-CFDC-EA30-1D43-187F70261A23}"/>
                </a:ext>
              </a:extLst>
            </p:cNvPr>
            <p:cNvSpPr/>
            <p:nvPr/>
          </p:nvSpPr>
          <p:spPr>
            <a:xfrm>
              <a:off x="523293" y="4936858"/>
              <a:ext cx="11104563" cy="45360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>
                <a:lnSpc>
                  <a:spcPct val="120000"/>
                </a:lnSpc>
                <a:buSzPts val="1900"/>
                <a:buFont typeface="Arial" panose="020B0604020202020204" pitchFamily="34" charset="0"/>
                <a:buChar char="•"/>
              </a:pPr>
              <a:endParaRPr kumimoji="1" lang="en-GB" sz="1400">
                <a:solidFill>
                  <a:schemeClr val="accent2"/>
                </a:solidFill>
              </a:endParaRPr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9842F530-8DA5-BF45-9D49-1CD10A1BA3AE}"/>
                </a:ext>
              </a:extLst>
            </p:cNvPr>
            <p:cNvSpPr/>
            <p:nvPr/>
          </p:nvSpPr>
          <p:spPr>
            <a:xfrm>
              <a:off x="875730" y="4709661"/>
              <a:ext cx="10588114" cy="576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Respondents were predominantly based in the UK or Ireland and highly experienced, limiting subgroup analyses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648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2D56C4-3BFD-93E3-9CBA-7A3419CAC2A6}"/>
              </a:ext>
            </a:extLst>
          </p:cNvPr>
          <p:cNvSpPr txBox="1"/>
          <p:nvPr/>
        </p:nvSpPr>
        <p:spPr>
          <a:xfrm>
            <a:off x="1075387" y="1807992"/>
            <a:ext cx="161372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to all the freelancers who responded to the survey and all the members of the group who helped with the design and analysis of the results </a:t>
            </a:r>
          </a:p>
          <a:p>
            <a:pPr algn="ctr"/>
            <a:endParaRPr lang="en-GB" sz="4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Merry Christmas!</a:t>
            </a:r>
            <a:endParaRPr lang="en-GB" sz="4400" b="1" dirty="0">
              <a:solidFill>
                <a:schemeClr val="accent6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F374C07-20EE-2093-DE0C-5E518A3CA3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9000" y="5558010"/>
            <a:ext cx="3810000" cy="3810000"/>
          </a:xfrm>
          <a:prstGeom prst="rect">
            <a:avLst/>
          </a:prstGeom>
        </p:spPr>
      </p:pic>
      <p:pic>
        <p:nvPicPr>
          <p:cNvPr id="2" name="Picture 1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F95D0CBF-0AA9-BC5E-A98B-28F82C7029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270" y="7816953"/>
            <a:ext cx="1888987" cy="1888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A3F736-14BC-F99B-883C-4E74F7A2DFF3}"/>
              </a:ext>
            </a:extLst>
          </p:cNvPr>
          <p:cNvSpPr txBox="1"/>
          <p:nvPr/>
        </p:nvSpPr>
        <p:spPr>
          <a:xfrm>
            <a:off x="14591764" y="7109067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Freelance Medical Writers based in UK and Ireland</a:t>
            </a:r>
          </a:p>
        </p:txBody>
      </p:sp>
    </p:spTree>
    <p:extLst>
      <p:ext uri="{BB962C8B-B14F-4D97-AF65-F5344CB8AC3E}">
        <p14:creationId xmlns:p14="http://schemas.microsoft.com/office/powerpoint/2010/main" val="3402587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77A8461-63B0-EBF6-C0AD-9C998D30C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F0EF0C7-877E-5F79-FFE1-D68EAB435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236282"/>
              </p:ext>
            </p:extLst>
          </p:nvPr>
        </p:nvGraphicFramePr>
        <p:xfrm>
          <a:off x="1225073" y="6770883"/>
          <a:ext cx="15909854" cy="239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7854">
                  <a:extLst>
                    <a:ext uri="{9D8B030D-6E8A-4147-A177-3AD203B41FA5}">
                      <a16:colId xmlns:a16="http://schemas.microsoft.com/office/drawing/2014/main" val="396201209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128245904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3912584526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49742906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373648253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1222288903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970765121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509349038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1257777290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23765354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3534115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 affairs materials</a:t>
                      </a:r>
                      <a:br>
                        <a:rPr lang="en-GB" sz="1800" b="1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(n=83)</a:t>
                      </a:r>
                      <a:endParaRPr lang="en-GB" sz="1800" b="1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Publications</a:t>
                      </a:r>
                      <a:endParaRPr lang="en-GB" sz="18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b="1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n=80)</a:t>
                      </a:r>
                      <a:endParaRPr lang="en-GB" sz="1800" b="1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 materials</a:t>
                      </a:r>
                      <a:br>
                        <a:rPr lang="en-GB" sz="1800" b="1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b="1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n=56)</a:t>
                      </a:r>
                      <a:endParaRPr lang="en-GB" sz="1800" b="1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materials</a:t>
                      </a:r>
                      <a:br>
                        <a:rPr lang="en-GB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b="1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n=44)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  <a:endParaRPr lang="en-GB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b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n=41)</a:t>
                      </a:r>
                      <a:endParaRPr lang="en-GB" sz="18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</a:t>
                      </a:r>
                      <a:br>
                        <a:rPr lang="en-GB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n=35</a:t>
                      </a:r>
                      <a:r>
                        <a:rPr lang="en-GB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CME </a:t>
                      </a:r>
                      <a:br>
                        <a:rPr lang="en-GB" sz="18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(n=29)</a:t>
                      </a:r>
                      <a:endParaRPr lang="en-GB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HEOR (n=17)</a:t>
                      </a:r>
                      <a:endParaRPr lang="en-GB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writing (n=13)</a:t>
                      </a:r>
                      <a:endParaRPr lang="en-GB" sz="18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&amp; Wellness blogs (n=4)</a:t>
                      </a:r>
                      <a:endParaRPr lang="en-GB" sz="18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52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11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£77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£88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5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IQR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£66–80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£69–80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£65–80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£69–80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£65–79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£70–80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£65–80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£70–80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£70–95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£55–84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£38–120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£38–120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£38–120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£44–120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£38–115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£55–120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£60–120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£60–95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£60–130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£38–120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626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5CA7438-5DA5-91C1-DFFC-EE558C268ED8}"/>
              </a:ext>
            </a:extLst>
          </p:cNvPr>
          <p:cNvSpPr txBox="1"/>
          <p:nvPr/>
        </p:nvSpPr>
        <p:spPr>
          <a:xfrm>
            <a:off x="355560" y="9486879"/>
            <a:ext cx="11341566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CME, continuing medical education; HEOR, Health Economics and Outcomes Research; IQR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interquartile range; UK/I, UK and Ireland.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216D59C-0577-D22E-EB09-42DE2DD19C34}"/>
              </a:ext>
            </a:extLst>
          </p:cNvPr>
          <p:cNvSpPr/>
          <p:nvPr/>
        </p:nvSpPr>
        <p:spPr>
          <a:xfrm rot="16200000">
            <a:off x="1463392" y="4875411"/>
            <a:ext cx="3083866" cy="252000"/>
          </a:xfrm>
          <a:prstGeom prst="roundRect">
            <a:avLst/>
          </a:prstGeom>
          <a:gradFill>
            <a:gsLst>
              <a:gs pos="0">
                <a:schemeClr val="accent5">
                  <a:alpha val="31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10682A-27FF-A963-8B01-9794E63826E5}"/>
              </a:ext>
            </a:extLst>
          </p:cNvPr>
          <p:cNvSpPr/>
          <p:nvPr/>
        </p:nvSpPr>
        <p:spPr>
          <a:xfrm rot="16200000">
            <a:off x="2627324" y="2843814"/>
            <a:ext cx="756000" cy="75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£75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6AA6A8-95AB-696F-B9BF-E0B864EE8E9E}"/>
              </a:ext>
            </a:extLst>
          </p:cNvPr>
          <p:cNvSpPr/>
          <p:nvPr/>
        </p:nvSpPr>
        <p:spPr>
          <a:xfrm rot="16200000">
            <a:off x="3027138" y="4875411"/>
            <a:ext cx="3083865" cy="252000"/>
          </a:xfrm>
          <a:prstGeom prst="roundRect">
            <a:avLst/>
          </a:prstGeom>
          <a:gradFill>
            <a:gsLst>
              <a:gs pos="0">
                <a:schemeClr val="accent6">
                  <a:alpha val="30000"/>
                </a:schemeClr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4B081B-F7D2-8D14-B3F2-6139C0FE40E6}"/>
              </a:ext>
            </a:extLst>
          </p:cNvPr>
          <p:cNvSpPr/>
          <p:nvPr/>
        </p:nvSpPr>
        <p:spPr>
          <a:xfrm>
            <a:off x="4186079" y="2843813"/>
            <a:ext cx="756000" cy="75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£75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6AA573-3EB4-1A5C-C62A-3ACA7A4F63EB}"/>
              </a:ext>
            </a:extLst>
          </p:cNvPr>
          <p:cNvSpPr/>
          <p:nvPr/>
        </p:nvSpPr>
        <p:spPr>
          <a:xfrm rot="16200000">
            <a:off x="4679622" y="5001142"/>
            <a:ext cx="2832405" cy="252000"/>
          </a:xfrm>
          <a:prstGeom prst="roundRect">
            <a:avLst/>
          </a:prstGeom>
          <a:gradFill>
            <a:gsLst>
              <a:gs pos="0">
                <a:schemeClr val="accent4">
                  <a:alpha val="3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7CDC4F-E1BD-F302-6F71-0A8115423AE6}"/>
              </a:ext>
            </a:extLst>
          </p:cNvPr>
          <p:cNvSpPr/>
          <p:nvPr/>
        </p:nvSpPr>
        <p:spPr>
          <a:xfrm>
            <a:off x="5717825" y="3077702"/>
            <a:ext cx="756000" cy="75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£73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252946A-FADA-630C-5D46-18D209060361}"/>
              </a:ext>
            </a:extLst>
          </p:cNvPr>
          <p:cNvSpPr/>
          <p:nvPr/>
        </p:nvSpPr>
        <p:spPr>
          <a:xfrm rot="16200000">
            <a:off x="7831190" y="5218464"/>
            <a:ext cx="2397760" cy="252000"/>
          </a:xfrm>
          <a:prstGeom prst="round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43E567-9DC7-E393-6E20-9DCEF2F78188}"/>
              </a:ext>
            </a:extLst>
          </p:cNvPr>
          <p:cNvSpPr/>
          <p:nvPr/>
        </p:nvSpPr>
        <p:spPr>
          <a:xfrm>
            <a:off x="8652069" y="3549350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£70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4F73126-B1AF-CD9B-AF9E-F6C18E5AE666}"/>
              </a:ext>
            </a:extLst>
          </p:cNvPr>
          <p:cNvSpPr/>
          <p:nvPr/>
        </p:nvSpPr>
        <p:spPr>
          <a:xfrm rot="16200000">
            <a:off x="6006516" y="4875412"/>
            <a:ext cx="3083865" cy="252000"/>
          </a:xfrm>
          <a:prstGeom prst="roundRect">
            <a:avLst/>
          </a:prstGeom>
          <a:gradFill>
            <a:gsLst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8ECAFD-BA51-CF4C-8EAC-7FDBB1ED7B9A}"/>
              </a:ext>
            </a:extLst>
          </p:cNvPr>
          <p:cNvSpPr/>
          <p:nvPr/>
        </p:nvSpPr>
        <p:spPr>
          <a:xfrm>
            <a:off x="7170650" y="2843813"/>
            <a:ext cx="756000" cy="7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£75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85DB520-77B6-D485-4B9F-9A2CDFD7FE60}"/>
              </a:ext>
            </a:extLst>
          </p:cNvPr>
          <p:cNvSpPr/>
          <p:nvPr/>
        </p:nvSpPr>
        <p:spPr>
          <a:xfrm rot="16200000">
            <a:off x="8895436" y="4847295"/>
            <a:ext cx="3140098" cy="252000"/>
          </a:xfrm>
          <a:prstGeom prst="round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B69C9EF-F52B-A469-4542-068C37BA581D}"/>
              </a:ext>
            </a:extLst>
          </p:cNvPr>
          <p:cNvSpPr/>
          <p:nvPr/>
        </p:nvSpPr>
        <p:spPr>
          <a:xfrm>
            <a:off x="10091351" y="2843814"/>
            <a:ext cx="756000" cy="75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£75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AC8C9-8CA5-598F-D0B9-042EE39E4643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2EC44-A5B0-60AF-F645-40D5E12EB584}"/>
              </a:ext>
            </a:extLst>
          </p:cNvPr>
          <p:cNvSpPr txBox="1"/>
          <p:nvPr/>
        </p:nvSpPr>
        <p:spPr>
          <a:xfrm>
            <a:off x="528034" y="1101018"/>
            <a:ext cx="11341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UK/I writers</a:t>
            </a:r>
            <a:r>
              <a:rPr lang="en-GB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Median hourly rate (GBP) by </a:t>
            </a:r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specialty</a:t>
            </a:r>
            <a:endParaRPr lang="en-GB" sz="3600" b="1" u="sng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500147-D12B-A6EB-28F8-584872DB6272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65FB93-CC6B-901F-7D10-DEAD5B5A4A80}"/>
              </a:ext>
            </a:extLst>
          </p:cNvPr>
          <p:cNvSpPr/>
          <p:nvPr/>
        </p:nvSpPr>
        <p:spPr>
          <a:xfrm rot="16200000">
            <a:off x="10400116" y="4819390"/>
            <a:ext cx="3140095" cy="252000"/>
          </a:xfrm>
          <a:prstGeom prst="roundRect">
            <a:avLst/>
          </a:prstGeom>
          <a:gradFill flip="none" rotWithShape="1">
            <a:gsLst>
              <a:gs pos="0">
                <a:srgbClr val="C00000">
                  <a:alpha val="30000"/>
                </a:srgbClr>
              </a:gs>
              <a:gs pos="100000">
                <a:srgbClr val="C00000"/>
              </a:gs>
            </a:gsLst>
            <a:lin ang="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C6592A-1FB9-9F45-AA07-172230086EB1}"/>
              </a:ext>
            </a:extLst>
          </p:cNvPr>
          <p:cNvSpPr/>
          <p:nvPr/>
        </p:nvSpPr>
        <p:spPr>
          <a:xfrm>
            <a:off x="11596030" y="2815908"/>
            <a:ext cx="756000" cy="75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£75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36E216E-66C1-B09B-6103-B8F3BBE61C4E}"/>
              </a:ext>
            </a:extLst>
          </p:cNvPr>
          <p:cNvSpPr/>
          <p:nvPr/>
        </p:nvSpPr>
        <p:spPr>
          <a:xfrm rot="16200000">
            <a:off x="11833544" y="4847295"/>
            <a:ext cx="3140096" cy="252000"/>
          </a:xfrm>
          <a:prstGeom prst="roundRect">
            <a:avLst/>
          </a:prstGeom>
          <a:gradFill flip="none" rotWithShape="1">
            <a:gsLst>
              <a:gs pos="0">
                <a:srgbClr val="13501B">
                  <a:alpha val="30000"/>
                </a:srgbClr>
              </a:gs>
              <a:gs pos="100000">
                <a:srgbClr val="1350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A0EFC17-D5B7-F217-678D-0BBBBDC9861A}"/>
              </a:ext>
            </a:extLst>
          </p:cNvPr>
          <p:cNvSpPr/>
          <p:nvPr/>
        </p:nvSpPr>
        <p:spPr>
          <a:xfrm>
            <a:off x="13029458" y="2843813"/>
            <a:ext cx="756000" cy="756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£75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339F757-DF2C-14E2-522F-599152F50FC3}"/>
              </a:ext>
            </a:extLst>
          </p:cNvPr>
          <p:cNvSpPr/>
          <p:nvPr/>
        </p:nvSpPr>
        <p:spPr>
          <a:xfrm rot="16200000">
            <a:off x="13062372" y="4539673"/>
            <a:ext cx="3699530" cy="252000"/>
          </a:xfrm>
          <a:prstGeom prst="roundRect">
            <a:avLst/>
          </a:prstGeom>
          <a:gradFill>
            <a:gsLst>
              <a:gs pos="0">
                <a:srgbClr val="FFC000">
                  <a:alpha val="30000"/>
                </a:srgbClr>
              </a:gs>
              <a:gs pos="100000">
                <a:srgbClr val="FFC000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2A6E47-FCD3-479C-289E-2A6F6096F612}"/>
              </a:ext>
            </a:extLst>
          </p:cNvPr>
          <p:cNvSpPr/>
          <p:nvPr/>
        </p:nvSpPr>
        <p:spPr>
          <a:xfrm>
            <a:off x="14538003" y="2171961"/>
            <a:ext cx="756000" cy="75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£86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6173D41-12A5-97F0-7B78-5FAA0F010143}"/>
              </a:ext>
            </a:extLst>
          </p:cNvPr>
          <p:cNvSpPr/>
          <p:nvPr/>
        </p:nvSpPr>
        <p:spPr>
          <a:xfrm rot="16200000">
            <a:off x="15440156" y="5491203"/>
            <a:ext cx="1852280" cy="252000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3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F8FA9FF-61B4-9522-42EB-98196CE64069}"/>
              </a:ext>
            </a:extLst>
          </p:cNvPr>
          <p:cNvSpPr/>
          <p:nvPr/>
        </p:nvSpPr>
        <p:spPr>
          <a:xfrm rot="16200000">
            <a:off x="15988295" y="4041547"/>
            <a:ext cx="756000" cy="75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£66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9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683BD-DA92-36CA-4341-942589503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D287C647-2946-8668-945A-7D45F17BC7DB}"/>
              </a:ext>
            </a:extLst>
          </p:cNvPr>
          <p:cNvSpPr txBox="1"/>
          <p:nvPr/>
        </p:nvSpPr>
        <p:spPr>
          <a:xfrm>
            <a:off x="528034" y="1101018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conducted the survey?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8A25B2E-8E4F-7202-2D56-2B16E9F92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493" y="2459054"/>
            <a:ext cx="7145014" cy="3549026"/>
          </a:xfrm>
          <a:prstGeom prst="rect">
            <a:avLst/>
          </a:prstGeom>
          <a:ln w="28575">
            <a:solidFill>
              <a:srgbClr val="003554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74AF5BC-2CBF-CDAE-3CD0-9C8C479399D8}"/>
              </a:ext>
            </a:extLst>
          </p:cNvPr>
          <p:cNvSpPr txBox="1"/>
          <p:nvPr/>
        </p:nvSpPr>
        <p:spPr>
          <a:xfrm>
            <a:off x="708338" y="6435468"/>
            <a:ext cx="166652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One of the largest freelance medical writer groups in the UK and Ireland (founded November 2022; 139 members)</a:t>
            </a:r>
          </a:p>
          <a:p>
            <a:pPr marL="360000" indent="-3600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Active LinkedIn group with supportive WhatsApp group</a:t>
            </a:r>
          </a:p>
          <a:p>
            <a:pPr marL="360000" indent="-3600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Free to join for established freelance medical writers and editors</a:t>
            </a:r>
          </a:p>
          <a:p>
            <a:pPr marL="360000" indent="-3600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Join here: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https://www.linkedin.com/groups/12729342/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E1DD5-7AE6-A81D-C03B-7CED39503B22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9252D-6D30-B841-3002-DFBADE71E0E5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  <p:pic>
        <p:nvPicPr>
          <p:cNvPr id="8" name="Picture 7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53A1436F-B891-1AB0-98EA-049C611A3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321" y="285750"/>
            <a:ext cx="1888987" cy="18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0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F8EE7A5F-4193-0748-04E8-7AA5DFF55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 b="9961"/>
          <a:stretch>
            <a:fillRect/>
          </a:stretch>
        </p:blipFill>
        <p:spPr>
          <a:xfrm>
            <a:off x="9172852" y="1574342"/>
            <a:ext cx="3376234" cy="35125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B03664-62F5-1352-E7AA-CAEA8A6D2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2"/>
          <a:stretch>
            <a:fillRect/>
          </a:stretch>
        </p:blipFill>
        <p:spPr>
          <a:xfrm>
            <a:off x="13233957" y="1669751"/>
            <a:ext cx="3271608" cy="32736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525240-6194-AC43-12E5-111DA0034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t="7366" r="60" b="16662"/>
          <a:stretch>
            <a:fillRect/>
          </a:stretch>
        </p:blipFill>
        <p:spPr>
          <a:xfrm>
            <a:off x="9506120" y="5242899"/>
            <a:ext cx="3308204" cy="33510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07FA4D-542D-1AF1-9DEF-8658F676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540E-B9CB-4E92-94E9-45FEC49AF35D}" type="slidenum">
              <a:rPr lang="en-GB" smtClean="0"/>
              <a:t>3</a:t>
            </a:fld>
            <a:endParaRPr lang="en-GB" dirty="0"/>
          </a:p>
        </p:txBody>
      </p:sp>
      <p:pic>
        <p:nvPicPr>
          <p:cNvPr id="5" name="Picture Placeholder 24">
            <a:extLst>
              <a:ext uri="{FF2B5EF4-FFF2-40B4-BE49-F238E27FC236}">
                <a16:creationId xmlns:a16="http://schemas.microsoft.com/office/drawing/2014/main" id="{629DC355-05D3-2A33-363F-CFEB618C25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38"/>
          <a:stretch>
            <a:fillRect/>
          </a:stretch>
        </p:blipFill>
        <p:spPr>
          <a:xfrm>
            <a:off x="13140102" y="5255211"/>
            <a:ext cx="3290813" cy="3338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FFB4BF-AFE2-393D-292B-99DDE4BBCCCC}"/>
              </a:ext>
            </a:extLst>
          </p:cNvPr>
          <p:cNvGrpSpPr/>
          <p:nvPr/>
        </p:nvGrpSpPr>
        <p:grpSpPr>
          <a:xfrm>
            <a:off x="12000848" y="4158333"/>
            <a:ext cx="1984451" cy="1996010"/>
            <a:chOff x="7957276" y="2582727"/>
            <a:chExt cx="1704884" cy="170488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CA2875-492C-9105-D7E6-F99D960A8F5C}"/>
                </a:ext>
              </a:extLst>
            </p:cNvPr>
            <p:cNvSpPr/>
            <p:nvPr/>
          </p:nvSpPr>
          <p:spPr>
            <a:xfrm>
              <a:off x="7957276" y="2582727"/>
              <a:ext cx="1704884" cy="1704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09B27A5-FE05-802E-C7B7-205F735C93D6}"/>
                </a:ext>
              </a:extLst>
            </p:cNvPr>
            <p:cNvSpPr/>
            <p:nvPr/>
          </p:nvSpPr>
          <p:spPr>
            <a:xfrm>
              <a:off x="8104868" y="2730319"/>
              <a:ext cx="1409700" cy="14097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9F6BEE-2C58-48E2-3522-0D9E5F28F1AB}"/>
              </a:ext>
            </a:extLst>
          </p:cNvPr>
          <p:cNvGrpSpPr/>
          <p:nvPr/>
        </p:nvGrpSpPr>
        <p:grpSpPr>
          <a:xfrm>
            <a:off x="534128" y="1718713"/>
            <a:ext cx="6594918" cy="3436348"/>
            <a:chOff x="1294496" y="2340084"/>
            <a:chExt cx="3575954" cy="20487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83F9E4-EBB5-656C-756D-21738FF82451}"/>
                </a:ext>
              </a:extLst>
            </p:cNvPr>
            <p:cNvSpPr txBox="1"/>
            <p:nvPr/>
          </p:nvSpPr>
          <p:spPr>
            <a:xfrm flipH="1">
              <a:off x="1294496" y="2340084"/>
              <a:ext cx="3284422" cy="385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Steph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760A5D-8FE5-F2C6-9E39-579537475EFB}"/>
                </a:ext>
              </a:extLst>
            </p:cNvPr>
            <p:cNvSpPr txBox="1"/>
            <p:nvPr/>
          </p:nvSpPr>
          <p:spPr>
            <a:xfrm flipH="1">
              <a:off x="1294496" y="2920865"/>
              <a:ext cx="3575954" cy="1467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Medical writer for almost 14 years and freelancer for 5 years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Based in Manchester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Mainly work on publications (plus some medical affairs)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4" name="Graphic 39" descr="Cheers">
            <a:extLst>
              <a:ext uri="{FF2B5EF4-FFF2-40B4-BE49-F238E27FC236}">
                <a16:creationId xmlns:a16="http://schemas.microsoft.com/office/drawing/2014/main" id="{1E419428-9C2C-1BAD-EFEF-1C26FA214E9C}"/>
              </a:ext>
            </a:extLst>
          </p:cNvPr>
          <p:cNvGrpSpPr/>
          <p:nvPr/>
        </p:nvGrpSpPr>
        <p:grpSpPr>
          <a:xfrm>
            <a:off x="12427284" y="4620448"/>
            <a:ext cx="1131578" cy="1055616"/>
            <a:chOff x="2086515" y="1390013"/>
            <a:chExt cx="868812" cy="805796"/>
          </a:xfrm>
          <a:solidFill>
            <a:srgbClr val="000000"/>
          </a:solidFill>
        </p:grpSpPr>
        <p:sp>
          <p:nvSpPr>
            <p:cNvPr id="15" name="Freeform: Shape 28">
              <a:extLst>
                <a:ext uri="{FF2B5EF4-FFF2-40B4-BE49-F238E27FC236}">
                  <a16:creationId xmlns:a16="http://schemas.microsoft.com/office/drawing/2014/main" id="{29F23009-46A5-7435-E157-5BDDFCB2060B}"/>
                </a:ext>
              </a:extLst>
            </p:cNvPr>
            <p:cNvSpPr/>
            <p:nvPr/>
          </p:nvSpPr>
          <p:spPr>
            <a:xfrm>
              <a:off x="2383680" y="1840416"/>
              <a:ext cx="271257" cy="355394"/>
            </a:xfrm>
            <a:custGeom>
              <a:avLst/>
              <a:gdLst>
                <a:gd name="connsiteX0" fmla="*/ 199150 w 271257"/>
                <a:gd name="connsiteY0" fmla="*/ 355392 h 355394"/>
                <a:gd name="connsiteX1" fmla="*/ 180100 w 271257"/>
                <a:gd name="connsiteY1" fmla="*/ 355392 h 355394"/>
                <a:gd name="connsiteX2" fmla="*/ 180100 w 271257"/>
                <a:gd name="connsiteY2" fmla="*/ 256447 h 355394"/>
                <a:gd name="connsiteX3" fmla="*/ 185262 w 271257"/>
                <a:gd name="connsiteY3" fmla="*/ 247980 h 355394"/>
                <a:gd name="connsiteX4" fmla="*/ 213372 w 271257"/>
                <a:gd name="connsiteY4" fmla="*/ 155402 h 355394"/>
                <a:gd name="connsiteX5" fmla="*/ 214581 w 271257"/>
                <a:gd name="connsiteY5" fmla="*/ 151100 h 355394"/>
                <a:gd name="connsiteX6" fmla="*/ 251348 w 271257"/>
                <a:gd name="connsiteY6" fmla="*/ 85427 h 355394"/>
                <a:gd name="connsiteX7" fmla="*/ 251905 w 271257"/>
                <a:gd name="connsiteY7" fmla="*/ 79207 h 355394"/>
                <a:gd name="connsiteX8" fmla="*/ 248389 w 271257"/>
                <a:gd name="connsiteY8" fmla="*/ 74958 h 355394"/>
                <a:gd name="connsiteX9" fmla="*/ 237620 w 271257"/>
                <a:gd name="connsiteY9" fmla="*/ 77556 h 355394"/>
                <a:gd name="connsiteX10" fmla="*/ 237531 w 271257"/>
                <a:gd name="connsiteY10" fmla="*/ 77707 h 355394"/>
                <a:gd name="connsiteX11" fmla="*/ 202295 w 271257"/>
                <a:gd name="connsiteY11" fmla="*/ 140286 h 355394"/>
                <a:gd name="connsiteX12" fmla="*/ 189320 w 271257"/>
                <a:gd name="connsiteY12" fmla="*/ 143906 h 355394"/>
                <a:gd name="connsiteX13" fmla="*/ 184761 w 271257"/>
                <a:gd name="connsiteY13" fmla="*/ 133282 h 355394"/>
                <a:gd name="connsiteX14" fmla="*/ 208404 w 271257"/>
                <a:gd name="connsiteY14" fmla="*/ 39596 h 355394"/>
                <a:gd name="connsiteX15" fmla="*/ 207595 w 271257"/>
                <a:gd name="connsiteY15" fmla="*/ 33525 h 355394"/>
                <a:gd name="connsiteX16" fmla="*/ 202805 w 271257"/>
                <a:gd name="connsiteY16" fmla="*/ 30287 h 355394"/>
                <a:gd name="connsiteX17" fmla="*/ 196107 w 271257"/>
                <a:gd name="connsiteY17" fmla="*/ 30953 h 355394"/>
                <a:gd name="connsiteX18" fmla="*/ 192868 w 271257"/>
                <a:gd name="connsiteY18" fmla="*/ 35749 h 355394"/>
                <a:gd name="connsiteX19" fmla="*/ 172600 w 271257"/>
                <a:gd name="connsiteY19" fmla="*/ 116912 h 355394"/>
                <a:gd name="connsiteX20" fmla="*/ 161045 w 271257"/>
                <a:gd name="connsiteY20" fmla="*/ 123836 h 355394"/>
                <a:gd name="connsiteX21" fmla="*/ 153836 w 271257"/>
                <a:gd name="connsiteY21" fmla="*/ 114602 h 355394"/>
                <a:gd name="connsiteX22" fmla="*/ 153836 w 271257"/>
                <a:gd name="connsiteY22" fmla="*/ 27325 h 355394"/>
                <a:gd name="connsiteX23" fmla="*/ 146399 w 271257"/>
                <a:gd name="connsiteY23" fmla="*/ 19069 h 355394"/>
                <a:gd name="connsiteX24" fmla="*/ 137883 w 271257"/>
                <a:gd name="connsiteY24" fmla="*/ 26502 h 355394"/>
                <a:gd name="connsiteX25" fmla="*/ 137865 w 271257"/>
                <a:gd name="connsiteY25" fmla="*/ 27038 h 355394"/>
                <a:gd name="connsiteX26" fmla="*/ 137865 w 271257"/>
                <a:gd name="connsiteY26" fmla="*/ 120728 h 355394"/>
                <a:gd name="connsiteX27" fmla="*/ 128320 w 271257"/>
                <a:gd name="connsiteY27" fmla="*/ 130232 h 355394"/>
                <a:gd name="connsiteX28" fmla="*/ 119066 w 271257"/>
                <a:gd name="connsiteY28" fmla="*/ 122881 h 355394"/>
                <a:gd name="connsiteX29" fmla="*/ 98937 w 271257"/>
                <a:gd name="connsiteY29" fmla="*/ 36195 h 355394"/>
                <a:gd name="connsiteX30" fmla="*/ 89354 w 271257"/>
                <a:gd name="connsiteY30" fmla="*/ 30155 h 355394"/>
                <a:gd name="connsiteX31" fmla="*/ 83315 w 271257"/>
                <a:gd name="connsiteY31" fmla="*/ 39738 h 355394"/>
                <a:gd name="connsiteX32" fmla="*/ 83440 w 271257"/>
                <a:gd name="connsiteY32" fmla="*/ 40220 h 355394"/>
                <a:gd name="connsiteX33" fmla="*/ 107848 w 271257"/>
                <a:gd name="connsiteY33" fmla="*/ 143940 h 355394"/>
                <a:gd name="connsiteX34" fmla="*/ 108072 w 271257"/>
                <a:gd name="connsiteY34" fmla="*/ 146798 h 355394"/>
                <a:gd name="connsiteX35" fmla="*/ 101690 w 271257"/>
                <a:gd name="connsiteY35" fmla="*/ 183452 h 355394"/>
                <a:gd name="connsiteX36" fmla="*/ 90138 w 271257"/>
                <a:gd name="connsiteY36" fmla="*/ 190379 h 355394"/>
                <a:gd name="connsiteX37" fmla="*/ 85329 w 271257"/>
                <a:gd name="connsiteY37" fmla="*/ 187465 h 355394"/>
                <a:gd name="connsiteX38" fmla="*/ 83598 w 271257"/>
                <a:gd name="connsiteY38" fmla="*/ 185479 h 355394"/>
                <a:gd name="connsiteX39" fmla="*/ 27826 w 271257"/>
                <a:gd name="connsiteY39" fmla="*/ 140433 h 355394"/>
                <a:gd name="connsiteX40" fmla="*/ 22682 w 271257"/>
                <a:gd name="connsiteY40" fmla="*/ 140909 h 355394"/>
                <a:gd name="connsiteX41" fmla="*/ 19287 w 271257"/>
                <a:gd name="connsiteY41" fmla="*/ 145349 h 355394"/>
                <a:gd name="connsiteX42" fmla="*/ 24013 w 271257"/>
                <a:gd name="connsiteY42" fmla="*/ 153571 h 355394"/>
                <a:gd name="connsiteX43" fmla="*/ 24273 w 271257"/>
                <a:gd name="connsiteY43" fmla="*/ 153636 h 355394"/>
                <a:gd name="connsiteX44" fmla="*/ 61750 w 271257"/>
                <a:gd name="connsiteY44" fmla="*/ 192731 h 355394"/>
                <a:gd name="connsiteX45" fmla="*/ 62792 w 271257"/>
                <a:gd name="connsiteY45" fmla="*/ 194341 h 355394"/>
                <a:gd name="connsiteX46" fmla="*/ 117281 w 271257"/>
                <a:gd name="connsiteY46" fmla="*/ 253416 h 355394"/>
                <a:gd name="connsiteX47" fmla="*/ 122109 w 271257"/>
                <a:gd name="connsiteY47" fmla="*/ 261702 h 355394"/>
                <a:gd name="connsiteX48" fmla="*/ 122109 w 271257"/>
                <a:gd name="connsiteY48" fmla="*/ 355394 h 355394"/>
                <a:gd name="connsiteX49" fmla="*/ 103059 w 271257"/>
                <a:gd name="connsiteY49" fmla="*/ 355394 h 355394"/>
                <a:gd name="connsiteX50" fmla="*/ 103059 w 271257"/>
                <a:gd name="connsiteY50" fmla="*/ 267089 h 355394"/>
                <a:gd name="connsiteX51" fmla="*/ 46786 w 271257"/>
                <a:gd name="connsiteY51" fmla="*/ 204665 h 355394"/>
                <a:gd name="connsiteX52" fmla="*/ 45781 w 271257"/>
                <a:gd name="connsiteY52" fmla="*/ 203105 h 355394"/>
                <a:gd name="connsiteX53" fmla="*/ 19397 w 271257"/>
                <a:gd name="connsiteY53" fmla="*/ 172036 h 355394"/>
                <a:gd name="connsiteX54" fmla="*/ 802 w 271257"/>
                <a:gd name="connsiteY54" fmla="*/ 140738 h 355394"/>
                <a:gd name="connsiteX55" fmla="*/ 1036 w 271257"/>
                <a:gd name="connsiteY55" fmla="*/ 139882 h 355394"/>
                <a:gd name="connsiteX56" fmla="*/ 13174 w 271257"/>
                <a:gd name="connsiteY56" fmla="*/ 124402 h 355394"/>
                <a:gd name="connsiteX57" fmla="*/ 33033 w 271257"/>
                <a:gd name="connsiteY57" fmla="*/ 122116 h 355394"/>
                <a:gd name="connsiteX58" fmla="*/ 87293 w 271257"/>
                <a:gd name="connsiteY58" fmla="*/ 158896 h 355394"/>
                <a:gd name="connsiteX59" fmla="*/ 87427 w 271257"/>
                <a:gd name="connsiteY59" fmla="*/ 158895 h 355394"/>
                <a:gd name="connsiteX60" fmla="*/ 87452 w 271257"/>
                <a:gd name="connsiteY60" fmla="*/ 158852 h 355394"/>
                <a:gd name="connsiteX61" fmla="*/ 88965 w 271257"/>
                <a:gd name="connsiteY61" fmla="*/ 146866 h 355394"/>
                <a:gd name="connsiteX62" fmla="*/ 64794 w 271257"/>
                <a:gd name="connsiteY62" fmla="*/ 44105 h 355394"/>
                <a:gd name="connsiteX63" fmla="*/ 84990 w 271257"/>
                <a:gd name="connsiteY63" fmla="*/ 11626 h 355394"/>
                <a:gd name="connsiteX64" fmla="*/ 117468 w 271257"/>
                <a:gd name="connsiteY64" fmla="*/ 31822 h 355394"/>
                <a:gd name="connsiteX65" fmla="*/ 117582 w 271257"/>
                <a:gd name="connsiteY65" fmla="*/ 32333 h 355394"/>
                <a:gd name="connsiteX66" fmla="*/ 118638 w 271257"/>
                <a:gd name="connsiteY66" fmla="*/ 36852 h 355394"/>
                <a:gd name="connsiteX67" fmla="*/ 118819 w 271257"/>
                <a:gd name="connsiteY67" fmla="*/ 36832 h 355394"/>
                <a:gd name="connsiteX68" fmla="*/ 118819 w 271257"/>
                <a:gd name="connsiteY68" fmla="*/ 27605 h 355394"/>
                <a:gd name="connsiteX69" fmla="*/ 145038 w 271257"/>
                <a:gd name="connsiteY69" fmla="*/ 12 h 355394"/>
                <a:gd name="connsiteX70" fmla="*/ 172878 w 271257"/>
                <a:gd name="connsiteY70" fmla="*/ 26285 h 355394"/>
                <a:gd name="connsiteX71" fmla="*/ 172889 w 271257"/>
                <a:gd name="connsiteY71" fmla="*/ 27038 h 355394"/>
                <a:gd name="connsiteX72" fmla="*/ 172889 w 271257"/>
                <a:gd name="connsiteY72" fmla="*/ 36437 h 355394"/>
                <a:gd name="connsiteX73" fmla="*/ 173070 w 271257"/>
                <a:gd name="connsiteY73" fmla="*/ 36459 h 355394"/>
                <a:gd name="connsiteX74" fmla="*/ 174257 w 271257"/>
                <a:gd name="connsiteY74" fmla="*/ 31733 h 355394"/>
                <a:gd name="connsiteX75" fmla="*/ 185949 w 271257"/>
                <a:gd name="connsiteY75" fmla="*/ 14831 h 355394"/>
                <a:gd name="connsiteX76" fmla="*/ 207009 w 271257"/>
                <a:gd name="connsiteY76" fmla="*/ 11715 h 355394"/>
                <a:gd name="connsiteX77" fmla="*/ 223715 w 271257"/>
                <a:gd name="connsiteY77" fmla="*/ 23358 h 355394"/>
                <a:gd name="connsiteX78" fmla="*/ 226830 w 271257"/>
                <a:gd name="connsiteY78" fmla="*/ 44422 h 355394"/>
                <a:gd name="connsiteX79" fmla="*/ 220818 w 271257"/>
                <a:gd name="connsiteY79" fmla="*/ 68244 h 355394"/>
                <a:gd name="connsiteX80" fmla="*/ 220984 w 271257"/>
                <a:gd name="connsiteY80" fmla="*/ 68315 h 355394"/>
                <a:gd name="connsiteX81" fmla="*/ 221781 w 271257"/>
                <a:gd name="connsiteY81" fmla="*/ 66854 h 355394"/>
                <a:gd name="connsiteX82" fmla="*/ 256912 w 271257"/>
                <a:gd name="connsiteY82" fmla="*/ 57919 h 355394"/>
                <a:gd name="connsiteX83" fmla="*/ 270247 w 271257"/>
                <a:gd name="connsiteY83" fmla="*/ 74029 h 355394"/>
                <a:gd name="connsiteX84" fmla="*/ 268174 w 271257"/>
                <a:gd name="connsiteY84" fmla="*/ 94340 h 355394"/>
                <a:gd name="connsiteX85" fmla="*/ 232319 w 271257"/>
                <a:gd name="connsiteY85" fmla="*/ 158411 h 355394"/>
                <a:gd name="connsiteX86" fmla="*/ 199149 w 271257"/>
                <a:gd name="connsiteY86" fmla="*/ 261758 h 35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71257" h="355394">
                  <a:moveTo>
                    <a:pt x="199150" y="355392"/>
                  </a:moveTo>
                  <a:lnTo>
                    <a:pt x="180100" y="355392"/>
                  </a:lnTo>
                  <a:lnTo>
                    <a:pt x="180100" y="256447"/>
                  </a:lnTo>
                  <a:cubicBezTo>
                    <a:pt x="180100" y="252881"/>
                    <a:pt x="182091" y="249613"/>
                    <a:pt x="185262" y="247980"/>
                  </a:cubicBezTo>
                  <a:cubicBezTo>
                    <a:pt x="194657" y="243138"/>
                    <a:pt x="210805" y="224672"/>
                    <a:pt x="213372" y="155402"/>
                  </a:cubicBezTo>
                  <a:cubicBezTo>
                    <a:pt x="213426" y="153893"/>
                    <a:pt x="213840" y="152417"/>
                    <a:pt x="214581" y="151100"/>
                  </a:cubicBezTo>
                  <a:lnTo>
                    <a:pt x="251348" y="85427"/>
                  </a:lnTo>
                  <a:cubicBezTo>
                    <a:pt x="252270" y="83487"/>
                    <a:pt x="252467" y="81281"/>
                    <a:pt x="251905" y="79207"/>
                  </a:cubicBezTo>
                  <a:cubicBezTo>
                    <a:pt x="251402" y="77350"/>
                    <a:pt x="250120" y="75800"/>
                    <a:pt x="248389" y="74958"/>
                  </a:cubicBezTo>
                  <a:cubicBezTo>
                    <a:pt x="244698" y="72702"/>
                    <a:pt x="239877" y="73866"/>
                    <a:pt x="237620" y="77556"/>
                  </a:cubicBezTo>
                  <a:cubicBezTo>
                    <a:pt x="237590" y="77606"/>
                    <a:pt x="237560" y="77656"/>
                    <a:pt x="237531" y="77707"/>
                  </a:cubicBezTo>
                  <a:lnTo>
                    <a:pt x="202295" y="140286"/>
                  </a:lnTo>
                  <a:cubicBezTo>
                    <a:pt x="199712" y="144869"/>
                    <a:pt x="193903" y="146489"/>
                    <a:pt x="189320" y="143906"/>
                  </a:cubicBezTo>
                  <a:cubicBezTo>
                    <a:pt x="185580" y="141797"/>
                    <a:pt x="183713" y="137446"/>
                    <a:pt x="184761" y="133282"/>
                  </a:cubicBezTo>
                  <a:lnTo>
                    <a:pt x="208404" y="39596"/>
                  </a:lnTo>
                  <a:cubicBezTo>
                    <a:pt x="209019" y="37551"/>
                    <a:pt x="208723" y="35339"/>
                    <a:pt x="207595" y="33525"/>
                  </a:cubicBezTo>
                  <a:cubicBezTo>
                    <a:pt x="206528" y="31816"/>
                    <a:pt x="204788" y="30640"/>
                    <a:pt x="202805" y="30287"/>
                  </a:cubicBezTo>
                  <a:cubicBezTo>
                    <a:pt x="200581" y="29518"/>
                    <a:pt x="198134" y="29762"/>
                    <a:pt x="196107" y="30953"/>
                  </a:cubicBezTo>
                  <a:cubicBezTo>
                    <a:pt x="194394" y="32018"/>
                    <a:pt x="193216" y="33762"/>
                    <a:pt x="192868" y="35749"/>
                  </a:cubicBezTo>
                  <a:lnTo>
                    <a:pt x="172600" y="116912"/>
                  </a:lnTo>
                  <a:cubicBezTo>
                    <a:pt x="171321" y="122014"/>
                    <a:pt x="166148" y="125115"/>
                    <a:pt x="161045" y="123836"/>
                  </a:cubicBezTo>
                  <a:cubicBezTo>
                    <a:pt x="156809" y="122774"/>
                    <a:pt x="153838" y="118968"/>
                    <a:pt x="153836" y="114602"/>
                  </a:cubicBezTo>
                  <a:lnTo>
                    <a:pt x="153836" y="27325"/>
                  </a:lnTo>
                  <a:cubicBezTo>
                    <a:pt x="153893" y="23054"/>
                    <a:pt x="150653" y="19458"/>
                    <a:pt x="146399" y="19069"/>
                  </a:cubicBezTo>
                  <a:cubicBezTo>
                    <a:pt x="141995" y="18770"/>
                    <a:pt x="138183" y="22097"/>
                    <a:pt x="137883" y="26502"/>
                  </a:cubicBezTo>
                  <a:cubicBezTo>
                    <a:pt x="137872" y="26680"/>
                    <a:pt x="137865" y="26859"/>
                    <a:pt x="137865" y="27038"/>
                  </a:cubicBezTo>
                  <a:lnTo>
                    <a:pt x="137865" y="120728"/>
                  </a:lnTo>
                  <a:cubicBezTo>
                    <a:pt x="137854" y="125988"/>
                    <a:pt x="133580" y="130243"/>
                    <a:pt x="128320" y="130232"/>
                  </a:cubicBezTo>
                  <a:cubicBezTo>
                    <a:pt x="123904" y="130222"/>
                    <a:pt x="120074" y="127180"/>
                    <a:pt x="119066" y="122881"/>
                  </a:cubicBezTo>
                  <a:lnTo>
                    <a:pt x="98937" y="36195"/>
                  </a:lnTo>
                  <a:cubicBezTo>
                    <a:pt x="97959" y="31881"/>
                    <a:pt x="93668" y="29177"/>
                    <a:pt x="89354" y="30155"/>
                  </a:cubicBezTo>
                  <a:cubicBezTo>
                    <a:pt x="85040" y="31134"/>
                    <a:pt x="82336" y="35425"/>
                    <a:pt x="83315" y="39738"/>
                  </a:cubicBezTo>
                  <a:cubicBezTo>
                    <a:pt x="83352" y="39900"/>
                    <a:pt x="83393" y="40061"/>
                    <a:pt x="83440" y="40220"/>
                  </a:cubicBezTo>
                  <a:lnTo>
                    <a:pt x="107848" y="143940"/>
                  </a:lnTo>
                  <a:cubicBezTo>
                    <a:pt x="108066" y="144875"/>
                    <a:pt x="108141" y="145839"/>
                    <a:pt x="108072" y="146798"/>
                  </a:cubicBezTo>
                  <a:cubicBezTo>
                    <a:pt x="106991" y="159175"/>
                    <a:pt x="104856" y="171438"/>
                    <a:pt x="101690" y="183452"/>
                  </a:cubicBezTo>
                  <a:cubicBezTo>
                    <a:pt x="100413" y="188555"/>
                    <a:pt x="95241" y="191656"/>
                    <a:pt x="90138" y="190379"/>
                  </a:cubicBezTo>
                  <a:cubicBezTo>
                    <a:pt x="88278" y="189914"/>
                    <a:pt x="86602" y="188899"/>
                    <a:pt x="85329" y="187465"/>
                  </a:cubicBezTo>
                  <a:cubicBezTo>
                    <a:pt x="84661" y="186888"/>
                    <a:pt x="84078" y="186220"/>
                    <a:pt x="83598" y="185479"/>
                  </a:cubicBezTo>
                  <a:cubicBezTo>
                    <a:pt x="70685" y="164546"/>
                    <a:pt x="51007" y="148653"/>
                    <a:pt x="27826" y="140433"/>
                  </a:cubicBezTo>
                  <a:cubicBezTo>
                    <a:pt x="26121" y="139859"/>
                    <a:pt x="24253" y="140031"/>
                    <a:pt x="22682" y="140909"/>
                  </a:cubicBezTo>
                  <a:cubicBezTo>
                    <a:pt x="21024" y="141899"/>
                    <a:pt x="19808" y="143489"/>
                    <a:pt x="19287" y="145349"/>
                  </a:cubicBezTo>
                  <a:cubicBezTo>
                    <a:pt x="18321" y="148924"/>
                    <a:pt x="20437" y="152605"/>
                    <a:pt x="24013" y="153571"/>
                  </a:cubicBezTo>
                  <a:cubicBezTo>
                    <a:pt x="24098" y="153594"/>
                    <a:pt x="24186" y="153615"/>
                    <a:pt x="24273" y="153636"/>
                  </a:cubicBezTo>
                  <a:cubicBezTo>
                    <a:pt x="38465" y="156886"/>
                    <a:pt x="49258" y="173497"/>
                    <a:pt x="61750" y="192731"/>
                  </a:cubicBezTo>
                  <a:lnTo>
                    <a:pt x="62792" y="194341"/>
                  </a:lnTo>
                  <a:cubicBezTo>
                    <a:pt x="76508" y="215772"/>
                    <a:pt x="93124" y="239721"/>
                    <a:pt x="117281" y="253416"/>
                  </a:cubicBezTo>
                  <a:cubicBezTo>
                    <a:pt x="120266" y="255107"/>
                    <a:pt x="122109" y="258272"/>
                    <a:pt x="122109" y="261702"/>
                  </a:cubicBezTo>
                  <a:lnTo>
                    <a:pt x="122109" y="355394"/>
                  </a:lnTo>
                  <a:lnTo>
                    <a:pt x="103059" y="355394"/>
                  </a:lnTo>
                  <a:lnTo>
                    <a:pt x="103059" y="267089"/>
                  </a:lnTo>
                  <a:cubicBezTo>
                    <a:pt x="79959" y="250650"/>
                    <a:pt x="60749" y="229340"/>
                    <a:pt x="46786" y="204665"/>
                  </a:cubicBezTo>
                  <a:lnTo>
                    <a:pt x="45781" y="203105"/>
                  </a:lnTo>
                  <a:cubicBezTo>
                    <a:pt x="36828" y="189330"/>
                    <a:pt x="26684" y="173718"/>
                    <a:pt x="19397" y="172036"/>
                  </a:cubicBezTo>
                  <a:cubicBezTo>
                    <a:pt x="5619" y="168528"/>
                    <a:pt x="-2706" y="154516"/>
                    <a:pt x="802" y="140738"/>
                  </a:cubicBezTo>
                  <a:cubicBezTo>
                    <a:pt x="875" y="140451"/>
                    <a:pt x="953" y="140166"/>
                    <a:pt x="1036" y="139882"/>
                  </a:cubicBezTo>
                  <a:cubicBezTo>
                    <a:pt x="2947" y="133357"/>
                    <a:pt x="7292" y="127815"/>
                    <a:pt x="13174" y="124402"/>
                  </a:cubicBezTo>
                  <a:cubicBezTo>
                    <a:pt x="19187" y="120910"/>
                    <a:pt x="26383" y="120082"/>
                    <a:pt x="33033" y="122116"/>
                  </a:cubicBezTo>
                  <a:cubicBezTo>
                    <a:pt x="54258" y="128947"/>
                    <a:pt x="73086" y="141709"/>
                    <a:pt x="87293" y="158896"/>
                  </a:cubicBezTo>
                  <a:cubicBezTo>
                    <a:pt x="87330" y="158933"/>
                    <a:pt x="87391" y="158932"/>
                    <a:pt x="87427" y="158895"/>
                  </a:cubicBezTo>
                  <a:cubicBezTo>
                    <a:pt x="87440" y="158883"/>
                    <a:pt x="87448" y="158869"/>
                    <a:pt x="87452" y="158852"/>
                  </a:cubicBezTo>
                  <a:cubicBezTo>
                    <a:pt x="88089" y="154960"/>
                    <a:pt x="88626" y="150914"/>
                    <a:pt x="88965" y="146866"/>
                  </a:cubicBezTo>
                  <a:lnTo>
                    <a:pt x="64794" y="44105"/>
                  </a:lnTo>
                  <a:cubicBezTo>
                    <a:pt x="61402" y="29559"/>
                    <a:pt x="70444" y="15018"/>
                    <a:pt x="84990" y="11626"/>
                  </a:cubicBezTo>
                  <a:cubicBezTo>
                    <a:pt x="99535" y="8235"/>
                    <a:pt x="114076" y="17277"/>
                    <a:pt x="117468" y="31822"/>
                  </a:cubicBezTo>
                  <a:cubicBezTo>
                    <a:pt x="117507" y="31992"/>
                    <a:pt x="117545" y="32162"/>
                    <a:pt x="117582" y="32333"/>
                  </a:cubicBezTo>
                  <a:lnTo>
                    <a:pt x="118638" y="36852"/>
                  </a:lnTo>
                  <a:cubicBezTo>
                    <a:pt x="118738" y="37287"/>
                    <a:pt x="118819" y="37277"/>
                    <a:pt x="118819" y="36832"/>
                  </a:cubicBezTo>
                  <a:lnTo>
                    <a:pt x="118819" y="27605"/>
                  </a:lnTo>
                  <a:cubicBezTo>
                    <a:pt x="118705" y="12848"/>
                    <a:pt x="130295" y="651"/>
                    <a:pt x="145038" y="12"/>
                  </a:cubicBezTo>
                  <a:cubicBezTo>
                    <a:pt x="159981" y="-421"/>
                    <a:pt x="172446" y="11342"/>
                    <a:pt x="172878" y="26285"/>
                  </a:cubicBezTo>
                  <a:cubicBezTo>
                    <a:pt x="172886" y="26536"/>
                    <a:pt x="172889" y="26787"/>
                    <a:pt x="172889" y="27038"/>
                  </a:cubicBezTo>
                  <a:lnTo>
                    <a:pt x="172889" y="36437"/>
                  </a:lnTo>
                  <a:cubicBezTo>
                    <a:pt x="172889" y="36850"/>
                    <a:pt x="172971" y="36860"/>
                    <a:pt x="173070" y="36459"/>
                  </a:cubicBezTo>
                  <a:lnTo>
                    <a:pt x="174257" y="31733"/>
                  </a:lnTo>
                  <a:cubicBezTo>
                    <a:pt x="175654" y="24726"/>
                    <a:pt x="179885" y="18609"/>
                    <a:pt x="185949" y="14831"/>
                  </a:cubicBezTo>
                  <a:cubicBezTo>
                    <a:pt x="192225" y="10895"/>
                    <a:pt x="199862" y="9765"/>
                    <a:pt x="207009" y="11715"/>
                  </a:cubicBezTo>
                  <a:cubicBezTo>
                    <a:pt x="213941" y="13135"/>
                    <a:pt x="219983" y="17346"/>
                    <a:pt x="223715" y="23358"/>
                  </a:cubicBezTo>
                  <a:cubicBezTo>
                    <a:pt x="227647" y="29637"/>
                    <a:pt x="228775" y="37273"/>
                    <a:pt x="226830" y="44422"/>
                  </a:cubicBezTo>
                  <a:lnTo>
                    <a:pt x="220818" y="68244"/>
                  </a:lnTo>
                  <a:cubicBezTo>
                    <a:pt x="220733" y="68580"/>
                    <a:pt x="220808" y="68613"/>
                    <a:pt x="220984" y="68315"/>
                  </a:cubicBezTo>
                  <a:cubicBezTo>
                    <a:pt x="221297" y="67856"/>
                    <a:pt x="221565" y="67367"/>
                    <a:pt x="221781" y="66854"/>
                  </a:cubicBezTo>
                  <a:cubicBezTo>
                    <a:pt x="229372" y="55173"/>
                    <a:pt x="244663" y="51284"/>
                    <a:pt x="256912" y="57919"/>
                  </a:cubicBezTo>
                  <a:cubicBezTo>
                    <a:pt x="263445" y="61149"/>
                    <a:pt x="268296" y="67008"/>
                    <a:pt x="270247" y="74029"/>
                  </a:cubicBezTo>
                  <a:cubicBezTo>
                    <a:pt x="272114" y="80822"/>
                    <a:pt x="271375" y="88066"/>
                    <a:pt x="268174" y="94340"/>
                  </a:cubicBezTo>
                  <a:lnTo>
                    <a:pt x="232319" y="158411"/>
                  </a:lnTo>
                  <a:cubicBezTo>
                    <a:pt x="230021" y="213496"/>
                    <a:pt x="219148" y="247429"/>
                    <a:pt x="199149" y="2617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22991CDD-C13B-6460-7D64-5EF1ADDA793F}"/>
                </a:ext>
              </a:extLst>
            </p:cNvPr>
            <p:cNvSpPr/>
            <p:nvPr/>
          </p:nvSpPr>
          <p:spPr>
            <a:xfrm>
              <a:off x="2086515" y="1707759"/>
              <a:ext cx="351782" cy="277433"/>
            </a:xfrm>
            <a:custGeom>
              <a:avLst/>
              <a:gdLst>
                <a:gd name="connsiteX0" fmla="*/ 45802 w 351782"/>
                <a:gd name="connsiteY0" fmla="*/ 277434 h 277433"/>
                <a:gd name="connsiteX1" fmla="*/ 36817 w 351782"/>
                <a:gd name="connsiteY1" fmla="*/ 260639 h 277433"/>
                <a:gd name="connsiteX2" fmla="*/ 123481 w 351782"/>
                <a:gd name="connsiteY2" fmla="*/ 214233 h 277433"/>
                <a:gd name="connsiteX3" fmla="*/ 133434 w 351782"/>
                <a:gd name="connsiteY3" fmla="*/ 214828 h 277433"/>
                <a:gd name="connsiteX4" fmla="*/ 227009 w 351782"/>
                <a:gd name="connsiteY4" fmla="*/ 195723 h 277433"/>
                <a:gd name="connsiteX5" fmla="*/ 231381 w 351782"/>
                <a:gd name="connsiteY5" fmla="*/ 194718 h 277433"/>
                <a:gd name="connsiteX6" fmla="*/ 307544 w 351782"/>
                <a:gd name="connsiteY6" fmla="*/ 195592 h 277433"/>
                <a:gd name="connsiteX7" fmla="*/ 315475 w 351782"/>
                <a:gd name="connsiteY7" fmla="*/ 187550 h 277433"/>
                <a:gd name="connsiteX8" fmla="*/ 307433 w 351782"/>
                <a:gd name="connsiteY8" fmla="*/ 179619 h 277433"/>
                <a:gd name="connsiteX9" fmla="*/ 236405 w 351782"/>
                <a:gd name="connsiteY9" fmla="*/ 178742 h 277433"/>
                <a:gd name="connsiteX10" fmla="*/ 226998 w 351782"/>
                <a:gd name="connsiteY10" fmla="*/ 169100 h 277433"/>
                <a:gd name="connsiteX11" fmla="*/ 234172 w 351782"/>
                <a:gd name="connsiteY11" fmla="*/ 159988 h 277433"/>
                <a:gd name="connsiteX12" fmla="*/ 326967 w 351782"/>
                <a:gd name="connsiteY12" fmla="*/ 136347 h 277433"/>
                <a:gd name="connsiteX13" fmla="*/ 331813 w 351782"/>
                <a:gd name="connsiteY13" fmla="*/ 132566 h 277433"/>
                <a:gd name="connsiteX14" fmla="*/ 332445 w 351782"/>
                <a:gd name="connsiteY14" fmla="*/ 127296 h 277433"/>
                <a:gd name="connsiteX15" fmla="*/ 328557 w 351782"/>
                <a:gd name="connsiteY15" fmla="*/ 122057 h 277433"/>
                <a:gd name="connsiteX16" fmla="*/ 323292 w 351782"/>
                <a:gd name="connsiteY16" fmla="*/ 121425 h 277433"/>
                <a:gd name="connsiteX17" fmla="*/ 242432 w 351782"/>
                <a:gd name="connsiteY17" fmla="*/ 142535 h 277433"/>
                <a:gd name="connsiteX18" fmla="*/ 230811 w 351782"/>
                <a:gd name="connsiteY18" fmla="*/ 135724 h 277433"/>
                <a:gd name="connsiteX19" fmla="*/ 235465 w 351782"/>
                <a:gd name="connsiteY19" fmla="*/ 124958 h 277433"/>
                <a:gd name="connsiteX20" fmla="*/ 312502 w 351782"/>
                <a:gd name="connsiteY20" fmla="*/ 82929 h 277433"/>
                <a:gd name="connsiteX21" fmla="*/ 315741 w 351782"/>
                <a:gd name="connsiteY21" fmla="*/ 72213 h 277433"/>
                <a:gd name="connsiteX22" fmla="*/ 305025 w 351782"/>
                <a:gd name="connsiteY22" fmla="*/ 68974 h 277433"/>
                <a:gd name="connsiteX23" fmla="*/ 304691 w 351782"/>
                <a:gd name="connsiteY23" fmla="*/ 69163 h 277433"/>
                <a:gd name="connsiteX24" fmla="*/ 222613 w 351782"/>
                <a:gd name="connsiteY24" fmla="*/ 112835 h 277433"/>
                <a:gd name="connsiteX25" fmla="*/ 209734 w 351782"/>
                <a:gd name="connsiteY25" fmla="*/ 108887 h 277433"/>
                <a:gd name="connsiteX26" fmla="*/ 211842 w 351782"/>
                <a:gd name="connsiteY26" fmla="*/ 97283 h 277433"/>
                <a:gd name="connsiteX27" fmla="*/ 278374 w 351782"/>
                <a:gd name="connsiteY27" fmla="*/ 38617 h 277433"/>
                <a:gd name="connsiteX28" fmla="*/ 280969 w 351782"/>
                <a:gd name="connsiteY28" fmla="*/ 33137 h 277433"/>
                <a:gd name="connsiteX29" fmla="*/ 279248 w 351782"/>
                <a:gd name="connsiteY29" fmla="*/ 27517 h 277433"/>
                <a:gd name="connsiteX30" fmla="*/ 273798 w 351782"/>
                <a:gd name="connsiteY30" fmla="*/ 24945 h 277433"/>
                <a:gd name="connsiteX31" fmla="*/ 268178 w 351782"/>
                <a:gd name="connsiteY31" fmla="*/ 26660 h 277433"/>
                <a:gd name="connsiteX32" fmla="*/ 187626 w 351782"/>
                <a:gd name="connsiteY32" fmla="*/ 96720 h 277433"/>
                <a:gd name="connsiteX33" fmla="*/ 185366 w 351782"/>
                <a:gd name="connsiteY33" fmla="*/ 98183 h 277433"/>
                <a:gd name="connsiteX34" fmla="*/ 148680 w 351782"/>
                <a:gd name="connsiteY34" fmla="*/ 109454 h 277433"/>
                <a:gd name="connsiteX35" fmla="*/ 137816 w 351782"/>
                <a:gd name="connsiteY35" fmla="*/ 101503 h 277433"/>
                <a:gd name="connsiteX36" fmla="*/ 137704 w 351782"/>
                <a:gd name="connsiteY36" fmla="*/ 100041 h 277433"/>
                <a:gd name="connsiteX37" fmla="*/ 140736 w 351782"/>
                <a:gd name="connsiteY37" fmla="*/ 92707 h 277433"/>
                <a:gd name="connsiteX38" fmla="*/ 152832 w 351782"/>
                <a:gd name="connsiteY38" fmla="*/ 24249 h 277433"/>
                <a:gd name="connsiteX39" fmla="*/ 149846 w 351782"/>
                <a:gd name="connsiteY39" fmla="*/ 20248 h 277433"/>
                <a:gd name="connsiteX40" fmla="*/ 143856 w 351782"/>
                <a:gd name="connsiteY40" fmla="*/ 19190 h 277433"/>
                <a:gd name="connsiteX41" fmla="*/ 139065 w 351782"/>
                <a:gd name="connsiteY41" fmla="*/ 28125 h 277433"/>
                <a:gd name="connsiteX42" fmla="*/ 122554 w 351782"/>
                <a:gd name="connsiteY42" fmla="*/ 80540 h 277433"/>
                <a:gd name="connsiteX43" fmla="*/ 96361 w 351782"/>
                <a:gd name="connsiteY43" fmla="*/ 157226 h 277433"/>
                <a:gd name="connsiteX44" fmla="*/ 91375 w 351782"/>
                <a:gd name="connsiteY44" fmla="*/ 165323 h 277433"/>
                <a:gd name="connsiteX45" fmla="*/ 9079 w 351782"/>
                <a:gd name="connsiteY45" fmla="*/ 209978 h 277433"/>
                <a:gd name="connsiteX46" fmla="*/ 0 w 351782"/>
                <a:gd name="connsiteY46" fmla="*/ 193235 h 277433"/>
                <a:gd name="connsiteX47" fmla="*/ 77605 w 351782"/>
                <a:gd name="connsiteY47" fmla="*/ 151121 h 277433"/>
                <a:gd name="connsiteX48" fmla="*/ 105575 w 351782"/>
                <a:gd name="connsiteY48" fmla="*/ 71880 h 277433"/>
                <a:gd name="connsiteX49" fmla="*/ 120440 w 351782"/>
                <a:gd name="connsiteY49" fmla="*/ 32126 h 277433"/>
                <a:gd name="connsiteX50" fmla="*/ 140113 w 351782"/>
                <a:gd name="connsiteY50" fmla="*/ 503 h 277433"/>
                <a:gd name="connsiteX51" fmla="*/ 159507 w 351782"/>
                <a:gd name="connsiteY51" fmla="*/ 3824 h 277433"/>
                <a:gd name="connsiteX52" fmla="*/ 171450 w 351782"/>
                <a:gd name="connsiteY52" fmla="*/ 20237 h 277433"/>
                <a:gd name="connsiteX53" fmla="*/ 164570 w 351782"/>
                <a:gd name="connsiteY53" fmla="*/ 85834 h 277433"/>
                <a:gd name="connsiteX54" fmla="*/ 164635 w 351782"/>
                <a:gd name="connsiteY54" fmla="*/ 85952 h 277433"/>
                <a:gd name="connsiteX55" fmla="*/ 164684 w 351782"/>
                <a:gd name="connsiteY55" fmla="*/ 85953 h 277433"/>
                <a:gd name="connsiteX56" fmla="*/ 176167 w 351782"/>
                <a:gd name="connsiteY56" fmla="*/ 81431 h 277433"/>
                <a:gd name="connsiteX57" fmla="*/ 255660 w 351782"/>
                <a:gd name="connsiteY57" fmla="*/ 12288 h 277433"/>
                <a:gd name="connsiteX58" fmla="*/ 293592 w 351782"/>
                <a:gd name="connsiteY58" fmla="*/ 14955 h 277433"/>
                <a:gd name="connsiteX59" fmla="*/ 299974 w 351782"/>
                <a:gd name="connsiteY59" fmla="*/ 34510 h 277433"/>
                <a:gd name="connsiteX60" fmla="*/ 290942 w 351782"/>
                <a:gd name="connsiteY60" fmla="*/ 52913 h 277433"/>
                <a:gd name="connsiteX61" fmla="*/ 285884 w 351782"/>
                <a:gd name="connsiteY61" fmla="*/ 57375 h 277433"/>
                <a:gd name="connsiteX62" fmla="*/ 285987 w 351782"/>
                <a:gd name="connsiteY62" fmla="*/ 57524 h 277433"/>
                <a:gd name="connsiteX63" fmla="*/ 295955 w 351782"/>
                <a:gd name="connsiteY63" fmla="*/ 52223 h 277433"/>
                <a:gd name="connsiteX64" fmla="*/ 332425 w 351782"/>
                <a:gd name="connsiteY64" fmla="*/ 63327 h 277433"/>
                <a:gd name="connsiteX65" fmla="*/ 321321 w 351782"/>
                <a:gd name="connsiteY65" fmla="*/ 99797 h 277433"/>
                <a:gd name="connsiteX66" fmla="*/ 313352 w 351782"/>
                <a:gd name="connsiteY66" fmla="*/ 104147 h 277433"/>
                <a:gd name="connsiteX67" fmla="*/ 313418 w 351782"/>
                <a:gd name="connsiteY67" fmla="*/ 104316 h 277433"/>
                <a:gd name="connsiteX68" fmla="*/ 314780 w 351782"/>
                <a:gd name="connsiteY68" fmla="*/ 103966 h 277433"/>
                <a:gd name="connsiteX69" fmla="*/ 337804 w 351782"/>
                <a:gd name="connsiteY69" fmla="*/ 105395 h 277433"/>
                <a:gd name="connsiteX70" fmla="*/ 350758 w 351782"/>
                <a:gd name="connsiteY70" fmla="*/ 122050 h 277433"/>
                <a:gd name="connsiteX71" fmla="*/ 348472 w 351782"/>
                <a:gd name="connsiteY71" fmla="*/ 141800 h 277433"/>
                <a:gd name="connsiteX72" fmla="*/ 331831 w 351782"/>
                <a:gd name="connsiteY72" fmla="*/ 154754 h 277433"/>
                <a:gd name="connsiteX73" fmla="*/ 309453 w 351782"/>
                <a:gd name="connsiteY73" fmla="*/ 160455 h 277433"/>
                <a:gd name="connsiteX74" fmla="*/ 309470 w 351782"/>
                <a:gd name="connsiteY74" fmla="*/ 160627 h 277433"/>
                <a:gd name="connsiteX75" fmla="*/ 334492 w 351782"/>
                <a:gd name="connsiteY75" fmla="*/ 189548 h 277433"/>
                <a:gd name="connsiteX76" fmla="*/ 307435 w 351782"/>
                <a:gd name="connsiteY76" fmla="*/ 214639 h 277433"/>
                <a:gd name="connsiteX77" fmla="*/ 233458 w 351782"/>
                <a:gd name="connsiteY77" fmla="*/ 213791 h 277433"/>
                <a:gd name="connsiteX78" fmla="*/ 127781 w 351782"/>
                <a:gd name="connsiteY78" fmla="*/ 233536 h 27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51782" h="277433">
                  <a:moveTo>
                    <a:pt x="45802" y="277434"/>
                  </a:moveTo>
                  <a:lnTo>
                    <a:pt x="36817" y="260639"/>
                  </a:lnTo>
                  <a:lnTo>
                    <a:pt x="123481" y="214233"/>
                  </a:lnTo>
                  <a:cubicBezTo>
                    <a:pt x="126646" y="212540"/>
                    <a:pt x="130493" y="212770"/>
                    <a:pt x="133434" y="214828"/>
                  </a:cubicBezTo>
                  <a:cubicBezTo>
                    <a:pt x="148094" y="225088"/>
                    <a:pt x="182202" y="218133"/>
                    <a:pt x="227009" y="195723"/>
                  </a:cubicBezTo>
                  <a:cubicBezTo>
                    <a:pt x="228368" y="195048"/>
                    <a:pt x="229865" y="194704"/>
                    <a:pt x="231381" y="194718"/>
                  </a:cubicBezTo>
                  <a:lnTo>
                    <a:pt x="307544" y="195592"/>
                  </a:lnTo>
                  <a:cubicBezTo>
                    <a:pt x="311955" y="195562"/>
                    <a:pt x="315506" y="191960"/>
                    <a:pt x="315475" y="187550"/>
                  </a:cubicBezTo>
                  <a:cubicBezTo>
                    <a:pt x="315444" y="183139"/>
                    <a:pt x="311844" y="179588"/>
                    <a:pt x="307433" y="179619"/>
                  </a:cubicBezTo>
                  <a:lnTo>
                    <a:pt x="236405" y="178742"/>
                  </a:lnTo>
                  <a:cubicBezTo>
                    <a:pt x="231145" y="178678"/>
                    <a:pt x="226933" y="174361"/>
                    <a:pt x="226998" y="169100"/>
                  </a:cubicBezTo>
                  <a:cubicBezTo>
                    <a:pt x="227051" y="164789"/>
                    <a:pt x="229994" y="161052"/>
                    <a:pt x="234172" y="159988"/>
                  </a:cubicBezTo>
                  <a:lnTo>
                    <a:pt x="326967" y="136347"/>
                  </a:lnTo>
                  <a:cubicBezTo>
                    <a:pt x="329023" y="135787"/>
                    <a:pt x="330769" y="134424"/>
                    <a:pt x="331813" y="132566"/>
                  </a:cubicBezTo>
                  <a:cubicBezTo>
                    <a:pt x="332733" y="130969"/>
                    <a:pt x="332962" y="129066"/>
                    <a:pt x="332445" y="127296"/>
                  </a:cubicBezTo>
                  <a:cubicBezTo>
                    <a:pt x="331928" y="125088"/>
                    <a:pt x="330520" y="123192"/>
                    <a:pt x="328557" y="122057"/>
                  </a:cubicBezTo>
                  <a:cubicBezTo>
                    <a:pt x="326960" y="121143"/>
                    <a:pt x="325061" y="120914"/>
                    <a:pt x="323292" y="121425"/>
                  </a:cubicBezTo>
                  <a:lnTo>
                    <a:pt x="242432" y="142535"/>
                  </a:lnTo>
                  <a:cubicBezTo>
                    <a:pt x="237342" y="143863"/>
                    <a:pt x="232140" y="140813"/>
                    <a:pt x="230811" y="135724"/>
                  </a:cubicBezTo>
                  <a:cubicBezTo>
                    <a:pt x="229707" y="131492"/>
                    <a:pt x="231626" y="127052"/>
                    <a:pt x="235465" y="124958"/>
                  </a:cubicBezTo>
                  <a:lnTo>
                    <a:pt x="312502" y="82929"/>
                  </a:lnTo>
                  <a:cubicBezTo>
                    <a:pt x="316356" y="80864"/>
                    <a:pt x="317805" y="76067"/>
                    <a:pt x="315741" y="72213"/>
                  </a:cubicBezTo>
                  <a:cubicBezTo>
                    <a:pt x="313676" y="68359"/>
                    <a:pt x="308879" y="66909"/>
                    <a:pt x="305025" y="68974"/>
                  </a:cubicBezTo>
                  <a:cubicBezTo>
                    <a:pt x="304912" y="69034"/>
                    <a:pt x="304801" y="69097"/>
                    <a:pt x="304691" y="69163"/>
                  </a:cubicBezTo>
                  <a:lnTo>
                    <a:pt x="222613" y="112835"/>
                  </a:lnTo>
                  <a:cubicBezTo>
                    <a:pt x="217966" y="115301"/>
                    <a:pt x="212200" y="113533"/>
                    <a:pt x="209734" y="108887"/>
                  </a:cubicBezTo>
                  <a:cubicBezTo>
                    <a:pt x="207670" y="104996"/>
                    <a:pt x="208541" y="100198"/>
                    <a:pt x="211842" y="97283"/>
                  </a:cubicBezTo>
                  <a:lnTo>
                    <a:pt x="278374" y="38617"/>
                  </a:lnTo>
                  <a:cubicBezTo>
                    <a:pt x="279920" y="37198"/>
                    <a:pt x="280851" y="35232"/>
                    <a:pt x="280969" y="33137"/>
                  </a:cubicBezTo>
                  <a:cubicBezTo>
                    <a:pt x="281167" y="31109"/>
                    <a:pt x="280547" y="29087"/>
                    <a:pt x="279248" y="27517"/>
                  </a:cubicBezTo>
                  <a:cubicBezTo>
                    <a:pt x="277836" y="25982"/>
                    <a:pt x="275880" y="25059"/>
                    <a:pt x="273798" y="24945"/>
                  </a:cubicBezTo>
                  <a:cubicBezTo>
                    <a:pt x="271772" y="24753"/>
                    <a:pt x="269752" y="25369"/>
                    <a:pt x="268178" y="26660"/>
                  </a:cubicBezTo>
                  <a:lnTo>
                    <a:pt x="187626" y="96720"/>
                  </a:lnTo>
                  <a:cubicBezTo>
                    <a:pt x="186946" y="97313"/>
                    <a:pt x="186185" y="97806"/>
                    <a:pt x="185366" y="98183"/>
                  </a:cubicBezTo>
                  <a:cubicBezTo>
                    <a:pt x="173723" y="103633"/>
                    <a:pt x="161374" y="107427"/>
                    <a:pt x="148680" y="109454"/>
                  </a:cubicBezTo>
                  <a:cubicBezTo>
                    <a:pt x="143484" y="110258"/>
                    <a:pt x="138620" y="106698"/>
                    <a:pt x="137816" y="101503"/>
                  </a:cubicBezTo>
                  <a:cubicBezTo>
                    <a:pt x="137741" y="101019"/>
                    <a:pt x="137704" y="100531"/>
                    <a:pt x="137704" y="100041"/>
                  </a:cubicBezTo>
                  <a:cubicBezTo>
                    <a:pt x="137702" y="97291"/>
                    <a:pt x="138793" y="94653"/>
                    <a:pt x="140736" y="92707"/>
                  </a:cubicBezTo>
                  <a:cubicBezTo>
                    <a:pt x="152169" y="71833"/>
                    <a:pt x="156420" y="47777"/>
                    <a:pt x="152832" y="24249"/>
                  </a:cubicBezTo>
                  <a:cubicBezTo>
                    <a:pt x="152456" y="22550"/>
                    <a:pt x="151368" y="21093"/>
                    <a:pt x="149846" y="20248"/>
                  </a:cubicBezTo>
                  <a:cubicBezTo>
                    <a:pt x="148039" y="19196"/>
                    <a:pt x="145915" y="18821"/>
                    <a:pt x="143856" y="19190"/>
                  </a:cubicBezTo>
                  <a:cubicBezTo>
                    <a:pt x="140229" y="20527"/>
                    <a:pt x="138172" y="24363"/>
                    <a:pt x="139065" y="28125"/>
                  </a:cubicBezTo>
                  <a:cubicBezTo>
                    <a:pt x="142414" y="42610"/>
                    <a:pt x="133205" y="60188"/>
                    <a:pt x="122554" y="80540"/>
                  </a:cubicBezTo>
                  <a:cubicBezTo>
                    <a:pt x="109104" y="105529"/>
                    <a:pt x="97133" y="129888"/>
                    <a:pt x="96361" y="157226"/>
                  </a:cubicBezTo>
                  <a:cubicBezTo>
                    <a:pt x="96259" y="160620"/>
                    <a:pt x="94359" y="163703"/>
                    <a:pt x="91375" y="165323"/>
                  </a:cubicBezTo>
                  <a:lnTo>
                    <a:pt x="9079" y="209978"/>
                  </a:lnTo>
                  <a:lnTo>
                    <a:pt x="0" y="193235"/>
                  </a:lnTo>
                  <a:lnTo>
                    <a:pt x="77605" y="151121"/>
                  </a:lnTo>
                  <a:cubicBezTo>
                    <a:pt x="81308" y="123048"/>
                    <a:pt x="90835" y="96058"/>
                    <a:pt x="105575" y="71880"/>
                  </a:cubicBezTo>
                  <a:cubicBezTo>
                    <a:pt x="113445" y="56850"/>
                    <a:pt x="122263" y="40016"/>
                    <a:pt x="120440" y="32126"/>
                  </a:cubicBezTo>
                  <a:cubicBezTo>
                    <a:pt x="117311" y="17990"/>
                    <a:pt x="126049" y="3943"/>
                    <a:pt x="140113" y="503"/>
                  </a:cubicBezTo>
                  <a:cubicBezTo>
                    <a:pt x="146766" y="-776"/>
                    <a:pt x="153658" y="404"/>
                    <a:pt x="159507" y="3824"/>
                  </a:cubicBezTo>
                  <a:cubicBezTo>
                    <a:pt x="165670" y="7315"/>
                    <a:pt x="170024" y="13299"/>
                    <a:pt x="171450" y="20237"/>
                  </a:cubicBezTo>
                  <a:cubicBezTo>
                    <a:pt x="175412" y="42313"/>
                    <a:pt x="173026" y="65061"/>
                    <a:pt x="164570" y="85834"/>
                  </a:cubicBezTo>
                  <a:cubicBezTo>
                    <a:pt x="164556" y="85884"/>
                    <a:pt x="164584" y="85937"/>
                    <a:pt x="164635" y="85952"/>
                  </a:cubicBezTo>
                  <a:cubicBezTo>
                    <a:pt x="164651" y="85956"/>
                    <a:pt x="164668" y="85956"/>
                    <a:pt x="164684" y="85953"/>
                  </a:cubicBezTo>
                  <a:cubicBezTo>
                    <a:pt x="168520" y="84657"/>
                    <a:pt x="172348" y="83150"/>
                    <a:pt x="176167" y="81431"/>
                  </a:cubicBezTo>
                  <a:lnTo>
                    <a:pt x="255660" y="12288"/>
                  </a:lnTo>
                  <a:cubicBezTo>
                    <a:pt x="266940" y="2760"/>
                    <a:pt x="283755" y="3943"/>
                    <a:pt x="293592" y="14955"/>
                  </a:cubicBezTo>
                  <a:cubicBezTo>
                    <a:pt x="298227" y="20370"/>
                    <a:pt x="300522" y="27403"/>
                    <a:pt x="299974" y="34510"/>
                  </a:cubicBezTo>
                  <a:cubicBezTo>
                    <a:pt x="299479" y="41588"/>
                    <a:pt x="296238" y="48192"/>
                    <a:pt x="290942" y="52913"/>
                  </a:cubicBezTo>
                  <a:lnTo>
                    <a:pt x="285884" y="57375"/>
                  </a:lnTo>
                  <a:cubicBezTo>
                    <a:pt x="285560" y="57661"/>
                    <a:pt x="285607" y="57726"/>
                    <a:pt x="285987" y="57524"/>
                  </a:cubicBezTo>
                  <a:lnTo>
                    <a:pt x="295955" y="52223"/>
                  </a:lnTo>
                  <a:cubicBezTo>
                    <a:pt x="309092" y="45218"/>
                    <a:pt x="325421" y="50190"/>
                    <a:pt x="332425" y="63327"/>
                  </a:cubicBezTo>
                  <a:cubicBezTo>
                    <a:pt x="339430" y="76464"/>
                    <a:pt x="334458" y="92793"/>
                    <a:pt x="321321" y="99797"/>
                  </a:cubicBezTo>
                  <a:lnTo>
                    <a:pt x="313352" y="104147"/>
                  </a:lnTo>
                  <a:cubicBezTo>
                    <a:pt x="312997" y="104338"/>
                    <a:pt x="313028" y="104417"/>
                    <a:pt x="313418" y="104316"/>
                  </a:cubicBezTo>
                  <a:cubicBezTo>
                    <a:pt x="313418" y="104316"/>
                    <a:pt x="314513" y="104025"/>
                    <a:pt x="314780" y="103966"/>
                  </a:cubicBezTo>
                  <a:cubicBezTo>
                    <a:pt x="322424" y="102119"/>
                    <a:pt x="330447" y="102617"/>
                    <a:pt x="337804" y="105395"/>
                  </a:cubicBezTo>
                  <a:cubicBezTo>
                    <a:pt x="344209" y="108952"/>
                    <a:pt x="348887" y="114966"/>
                    <a:pt x="350758" y="122050"/>
                  </a:cubicBezTo>
                  <a:cubicBezTo>
                    <a:pt x="352691" y="128671"/>
                    <a:pt x="351867" y="135794"/>
                    <a:pt x="348472" y="141800"/>
                  </a:cubicBezTo>
                  <a:cubicBezTo>
                    <a:pt x="344915" y="148199"/>
                    <a:pt x="338907" y="152874"/>
                    <a:pt x="331831" y="154754"/>
                  </a:cubicBezTo>
                  <a:lnTo>
                    <a:pt x="309453" y="160455"/>
                  </a:lnTo>
                  <a:cubicBezTo>
                    <a:pt x="309155" y="160532"/>
                    <a:pt x="309167" y="160605"/>
                    <a:pt x="309470" y="160627"/>
                  </a:cubicBezTo>
                  <a:cubicBezTo>
                    <a:pt x="324366" y="161703"/>
                    <a:pt x="335569" y="174651"/>
                    <a:pt x="334492" y="189548"/>
                  </a:cubicBezTo>
                  <a:cubicBezTo>
                    <a:pt x="333467" y="203722"/>
                    <a:pt x="321646" y="214685"/>
                    <a:pt x="307435" y="214639"/>
                  </a:cubicBezTo>
                  <a:lnTo>
                    <a:pt x="233458" y="213791"/>
                  </a:lnTo>
                  <a:cubicBezTo>
                    <a:pt x="185136" y="237645"/>
                    <a:pt x="149621" y="244271"/>
                    <a:pt x="127781" y="2335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7" name="Freeform: Shape 30">
              <a:extLst>
                <a:ext uri="{FF2B5EF4-FFF2-40B4-BE49-F238E27FC236}">
                  <a16:creationId xmlns:a16="http://schemas.microsoft.com/office/drawing/2014/main" id="{A425C0ED-7F75-A2EC-B683-FF13EA510DBF}"/>
                </a:ext>
              </a:extLst>
            </p:cNvPr>
            <p:cNvSpPr/>
            <p:nvPr/>
          </p:nvSpPr>
          <p:spPr>
            <a:xfrm>
              <a:off x="2634610" y="1702516"/>
              <a:ext cx="320717" cy="327148"/>
            </a:xfrm>
            <a:custGeom>
              <a:avLst/>
              <a:gdLst>
                <a:gd name="connsiteX0" fmla="*/ 250666 w 320717"/>
                <a:gd name="connsiteY0" fmla="*/ 327149 h 327148"/>
                <a:gd name="connsiteX1" fmla="*/ 191299 w 320717"/>
                <a:gd name="connsiteY1" fmla="*/ 262818 h 327148"/>
                <a:gd name="connsiteX2" fmla="*/ 107490 w 320717"/>
                <a:gd name="connsiteY2" fmla="*/ 255521 h 327148"/>
                <a:gd name="connsiteX3" fmla="*/ 65269 w 320717"/>
                <a:gd name="connsiteY3" fmla="*/ 250245 h 327148"/>
                <a:gd name="connsiteX4" fmla="*/ 45428 w 320717"/>
                <a:gd name="connsiteY4" fmla="*/ 252014 h 327148"/>
                <a:gd name="connsiteX5" fmla="*/ 30490 w 320717"/>
                <a:gd name="connsiteY5" fmla="*/ 239499 h 327148"/>
                <a:gd name="connsiteX6" fmla="*/ 28680 w 320717"/>
                <a:gd name="connsiteY6" fmla="*/ 219607 h 327148"/>
                <a:gd name="connsiteX7" fmla="*/ 41191 w 320717"/>
                <a:gd name="connsiteY7" fmla="*/ 204664 h 327148"/>
                <a:gd name="connsiteX8" fmla="*/ 105955 w 320717"/>
                <a:gd name="connsiteY8" fmla="*/ 194304 h 327148"/>
                <a:gd name="connsiteX9" fmla="*/ 106052 w 320717"/>
                <a:gd name="connsiteY9" fmla="*/ 194210 h 327148"/>
                <a:gd name="connsiteX10" fmla="*/ 106040 w 320717"/>
                <a:gd name="connsiteY10" fmla="*/ 194164 h 327148"/>
                <a:gd name="connsiteX11" fmla="*/ 98815 w 320717"/>
                <a:gd name="connsiteY11" fmla="*/ 184162 h 327148"/>
                <a:gd name="connsiteX12" fmla="*/ 11555 w 320717"/>
                <a:gd name="connsiteY12" fmla="*/ 124536 h 327148"/>
                <a:gd name="connsiteX13" fmla="*/ 4626 w 320717"/>
                <a:gd name="connsiteY13" fmla="*/ 86875 h 327148"/>
                <a:gd name="connsiteX14" fmla="*/ 37592 w 320717"/>
                <a:gd name="connsiteY14" fmla="*/ 76642 h 327148"/>
                <a:gd name="connsiteX15" fmla="*/ 46657 w 320717"/>
                <a:gd name="connsiteY15" fmla="*/ 82772 h 327148"/>
                <a:gd name="connsiteX16" fmla="*/ 46775 w 320717"/>
                <a:gd name="connsiteY16" fmla="*/ 82635 h 327148"/>
                <a:gd name="connsiteX17" fmla="*/ 39702 w 320717"/>
                <a:gd name="connsiteY17" fmla="*/ 74976 h 327148"/>
                <a:gd name="connsiteX18" fmla="*/ 40143 w 320717"/>
                <a:gd name="connsiteY18" fmla="*/ 37915 h 327148"/>
                <a:gd name="connsiteX19" fmla="*/ 40837 w 320717"/>
                <a:gd name="connsiteY19" fmla="*/ 37262 h 327148"/>
                <a:gd name="connsiteX20" fmla="*/ 60306 w 320717"/>
                <a:gd name="connsiteY20" fmla="*/ 29667 h 327148"/>
                <a:gd name="connsiteX21" fmla="*/ 78816 w 320717"/>
                <a:gd name="connsiteY21" fmla="*/ 38136 h 327148"/>
                <a:gd name="connsiteX22" fmla="*/ 86216 w 320717"/>
                <a:gd name="connsiteY22" fmla="*/ 46079 h 327148"/>
                <a:gd name="connsiteX23" fmla="*/ 86364 w 320717"/>
                <a:gd name="connsiteY23" fmla="*/ 45973 h 327148"/>
                <a:gd name="connsiteX24" fmla="*/ 82993 w 320717"/>
                <a:gd name="connsiteY24" fmla="*/ 39813 h 327148"/>
                <a:gd name="connsiteX25" fmla="*/ 80750 w 320717"/>
                <a:gd name="connsiteY25" fmla="*/ 19193 h 327148"/>
                <a:gd name="connsiteX26" fmla="*/ 94085 w 320717"/>
                <a:gd name="connsiteY26" fmla="*/ 3078 h 327148"/>
                <a:gd name="connsiteX27" fmla="*/ 114400 w 320717"/>
                <a:gd name="connsiteY27" fmla="*/ 1009 h 327148"/>
                <a:gd name="connsiteX28" fmla="*/ 130498 w 320717"/>
                <a:gd name="connsiteY28" fmla="*/ 14344 h 327148"/>
                <a:gd name="connsiteX29" fmla="*/ 142340 w 320717"/>
                <a:gd name="connsiteY29" fmla="*/ 35794 h 327148"/>
                <a:gd name="connsiteX30" fmla="*/ 142510 w 320717"/>
                <a:gd name="connsiteY30" fmla="*/ 35732 h 327148"/>
                <a:gd name="connsiteX31" fmla="*/ 142414 w 320717"/>
                <a:gd name="connsiteY31" fmla="*/ 35301 h 327148"/>
                <a:gd name="connsiteX32" fmla="*/ 163107 w 320717"/>
                <a:gd name="connsiteY32" fmla="*/ 3155 h 327148"/>
                <a:gd name="connsiteX33" fmla="*/ 195079 w 320717"/>
                <a:gd name="connsiteY33" fmla="*/ 23096 h 327148"/>
                <a:gd name="connsiteX34" fmla="*/ 212101 w 320717"/>
                <a:gd name="connsiteY34" fmla="*/ 94610 h 327148"/>
                <a:gd name="connsiteX35" fmla="*/ 257773 w 320717"/>
                <a:gd name="connsiteY35" fmla="*/ 192958 h 327148"/>
                <a:gd name="connsiteX36" fmla="*/ 320718 w 320717"/>
                <a:gd name="connsiteY36" fmla="*/ 261721 h 327148"/>
                <a:gd name="connsiteX37" fmla="*/ 306672 w 320717"/>
                <a:gd name="connsiteY37" fmla="*/ 274585 h 327148"/>
                <a:gd name="connsiteX38" fmla="*/ 240136 w 320717"/>
                <a:gd name="connsiteY38" fmla="*/ 201909 h 327148"/>
                <a:gd name="connsiteX39" fmla="*/ 238231 w 320717"/>
                <a:gd name="connsiteY39" fmla="*/ 192160 h 327148"/>
                <a:gd name="connsiteX40" fmla="*/ 196321 w 320717"/>
                <a:gd name="connsiteY40" fmla="*/ 105531 h 327148"/>
                <a:gd name="connsiteX41" fmla="*/ 194130 w 320717"/>
                <a:gd name="connsiteY41" fmla="*/ 101363 h 327148"/>
                <a:gd name="connsiteX42" fmla="*/ 176624 w 320717"/>
                <a:gd name="connsiteY42" fmla="*/ 27811 h 327148"/>
                <a:gd name="connsiteX43" fmla="*/ 166612 w 320717"/>
                <a:gd name="connsiteY43" fmla="*/ 21836 h 327148"/>
                <a:gd name="connsiteX44" fmla="*/ 166578 w 320717"/>
                <a:gd name="connsiteY44" fmla="*/ 21845 h 327148"/>
                <a:gd name="connsiteX45" fmla="*/ 161118 w 320717"/>
                <a:gd name="connsiteY45" fmla="*/ 31786 h 327148"/>
                <a:gd name="connsiteX46" fmla="*/ 177638 w 320717"/>
                <a:gd name="connsiteY46" fmla="*/ 100439 h 327148"/>
                <a:gd name="connsiteX47" fmla="*/ 170637 w 320717"/>
                <a:gd name="connsiteY47" fmla="*/ 111948 h 327148"/>
                <a:gd name="connsiteX48" fmla="*/ 160030 w 320717"/>
                <a:gd name="connsiteY48" fmla="*/ 107270 h 327148"/>
                <a:gd name="connsiteX49" fmla="*/ 113633 w 320717"/>
                <a:gd name="connsiteY49" fmla="*/ 23210 h 327148"/>
                <a:gd name="connsiteX50" fmla="*/ 109214 w 320717"/>
                <a:gd name="connsiteY50" fmla="*/ 19347 h 327148"/>
                <a:gd name="connsiteX51" fmla="*/ 102601 w 320717"/>
                <a:gd name="connsiteY51" fmla="*/ 20124 h 327148"/>
                <a:gd name="connsiteX52" fmla="*/ 99085 w 320717"/>
                <a:gd name="connsiteY52" fmla="*/ 24363 h 327148"/>
                <a:gd name="connsiteX53" fmla="*/ 99866 w 320717"/>
                <a:gd name="connsiteY53" fmla="*/ 30981 h 327148"/>
                <a:gd name="connsiteX54" fmla="*/ 139966 w 320717"/>
                <a:gd name="connsiteY54" fmla="*/ 104221 h 327148"/>
                <a:gd name="connsiteX55" fmla="*/ 136171 w 320717"/>
                <a:gd name="connsiteY55" fmla="*/ 117145 h 327148"/>
                <a:gd name="connsiteX56" fmla="*/ 124646 w 320717"/>
                <a:gd name="connsiteY56" fmla="*/ 115288 h 327148"/>
                <a:gd name="connsiteX57" fmla="*/ 65115 w 320717"/>
                <a:gd name="connsiteY57" fmla="*/ 51369 h 327148"/>
                <a:gd name="connsiteX58" fmla="*/ 59349 w 320717"/>
                <a:gd name="connsiteY58" fmla="*/ 48702 h 327148"/>
                <a:gd name="connsiteX59" fmla="*/ 54307 w 320717"/>
                <a:gd name="connsiteY59" fmla="*/ 50739 h 327148"/>
                <a:gd name="connsiteX60" fmla="*/ 53114 w 320717"/>
                <a:gd name="connsiteY60" fmla="*/ 61414 h 327148"/>
                <a:gd name="connsiteX61" fmla="*/ 53433 w 320717"/>
                <a:gd name="connsiteY61" fmla="*/ 61788 h 327148"/>
                <a:gd name="connsiteX62" fmla="*/ 117596 w 320717"/>
                <a:gd name="connsiteY62" fmla="*/ 131233 h 327148"/>
                <a:gd name="connsiteX63" fmla="*/ 117046 w 320717"/>
                <a:gd name="connsiteY63" fmla="*/ 144692 h 327148"/>
                <a:gd name="connsiteX64" fmla="*/ 105253 w 320717"/>
                <a:gd name="connsiteY64" fmla="*/ 145576 h 327148"/>
                <a:gd name="connsiteX65" fmla="*/ 31720 w 320717"/>
                <a:gd name="connsiteY65" fmla="*/ 95665 h 327148"/>
                <a:gd name="connsiteX66" fmla="*/ 20440 w 320717"/>
                <a:gd name="connsiteY66" fmla="*/ 97578 h 327148"/>
                <a:gd name="connsiteX67" fmla="*/ 22213 w 320717"/>
                <a:gd name="connsiteY67" fmla="*/ 108755 h 327148"/>
                <a:gd name="connsiteX68" fmla="*/ 110719 w 320717"/>
                <a:gd name="connsiteY68" fmla="*/ 169233 h 327148"/>
                <a:gd name="connsiteX69" fmla="*/ 112719 w 320717"/>
                <a:gd name="connsiteY69" fmla="*/ 171067 h 327148"/>
                <a:gd name="connsiteX70" fmla="*/ 132969 w 320717"/>
                <a:gd name="connsiteY70" fmla="*/ 202305 h 327148"/>
                <a:gd name="connsiteX71" fmla="*/ 129171 w 320717"/>
                <a:gd name="connsiteY71" fmla="*/ 215228 h 327148"/>
                <a:gd name="connsiteX72" fmla="*/ 124606 w 320717"/>
                <a:gd name="connsiteY72" fmla="*/ 216392 h 327148"/>
                <a:gd name="connsiteX73" fmla="*/ 121565 w 320717"/>
                <a:gd name="connsiteY73" fmla="*/ 216143 h 327148"/>
                <a:gd name="connsiteX74" fmla="*/ 50360 w 320717"/>
                <a:gd name="connsiteY74" fmla="*/ 221371 h 327148"/>
                <a:gd name="connsiteX75" fmla="*/ 46761 w 320717"/>
                <a:gd name="connsiteY75" fmla="*/ 225643 h 327148"/>
                <a:gd name="connsiteX76" fmla="*/ 47142 w 320717"/>
                <a:gd name="connsiteY76" fmla="*/ 230257 h 327148"/>
                <a:gd name="connsiteX77" fmla="*/ 51458 w 320717"/>
                <a:gd name="connsiteY77" fmla="*/ 233949 h 327148"/>
                <a:gd name="connsiteX78" fmla="*/ 56081 w 320717"/>
                <a:gd name="connsiteY78" fmla="*/ 233568 h 327148"/>
                <a:gd name="connsiteX79" fmla="*/ 112124 w 320717"/>
                <a:gd name="connsiteY79" fmla="*/ 237057 h 327148"/>
                <a:gd name="connsiteX80" fmla="*/ 192454 w 320717"/>
                <a:gd name="connsiteY80" fmla="*/ 243131 h 327148"/>
                <a:gd name="connsiteX81" fmla="*/ 201644 w 320717"/>
                <a:gd name="connsiteY81" fmla="*/ 245942 h 327148"/>
                <a:gd name="connsiteX82" fmla="*/ 264673 w 320717"/>
                <a:gd name="connsiteY82" fmla="*/ 314237 h 32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20717" h="327148">
                  <a:moveTo>
                    <a:pt x="250666" y="327149"/>
                  </a:moveTo>
                  <a:lnTo>
                    <a:pt x="191299" y="262818"/>
                  </a:lnTo>
                  <a:cubicBezTo>
                    <a:pt x="160881" y="268424"/>
                    <a:pt x="131423" y="261294"/>
                    <a:pt x="107490" y="255521"/>
                  </a:cubicBezTo>
                  <a:cubicBezTo>
                    <a:pt x="95974" y="252521"/>
                    <a:pt x="72343" y="246368"/>
                    <a:pt x="65269" y="250245"/>
                  </a:cubicBezTo>
                  <a:cubicBezTo>
                    <a:pt x="59204" y="253617"/>
                    <a:pt x="51994" y="254260"/>
                    <a:pt x="45428" y="252014"/>
                  </a:cubicBezTo>
                  <a:cubicBezTo>
                    <a:pt x="39055" y="249865"/>
                    <a:pt x="33722" y="245398"/>
                    <a:pt x="30490" y="239499"/>
                  </a:cubicBezTo>
                  <a:cubicBezTo>
                    <a:pt x="27088" y="233427"/>
                    <a:pt x="26429" y="226193"/>
                    <a:pt x="28680" y="219607"/>
                  </a:cubicBezTo>
                  <a:cubicBezTo>
                    <a:pt x="30828" y="213233"/>
                    <a:pt x="35294" y="207899"/>
                    <a:pt x="41191" y="204664"/>
                  </a:cubicBezTo>
                  <a:cubicBezTo>
                    <a:pt x="61340" y="195076"/>
                    <a:pt x="83820" y="191480"/>
                    <a:pt x="105955" y="194304"/>
                  </a:cubicBezTo>
                  <a:cubicBezTo>
                    <a:pt x="106007" y="194304"/>
                    <a:pt x="106051" y="194263"/>
                    <a:pt x="106052" y="194210"/>
                  </a:cubicBezTo>
                  <a:cubicBezTo>
                    <a:pt x="106052" y="194194"/>
                    <a:pt x="106048" y="194178"/>
                    <a:pt x="106040" y="194164"/>
                  </a:cubicBezTo>
                  <a:cubicBezTo>
                    <a:pt x="103809" y="190777"/>
                    <a:pt x="101406" y="187406"/>
                    <a:pt x="98815" y="184162"/>
                  </a:cubicBezTo>
                  <a:lnTo>
                    <a:pt x="11555" y="124536"/>
                  </a:lnTo>
                  <a:cubicBezTo>
                    <a:pt x="-554" y="115919"/>
                    <a:pt x="-3623" y="99238"/>
                    <a:pt x="4626" y="86875"/>
                  </a:cubicBezTo>
                  <a:cubicBezTo>
                    <a:pt x="12681" y="74802"/>
                    <a:pt x="25200" y="68373"/>
                    <a:pt x="37592" y="76642"/>
                  </a:cubicBezTo>
                  <a:lnTo>
                    <a:pt x="46657" y="82772"/>
                  </a:lnTo>
                  <a:cubicBezTo>
                    <a:pt x="47017" y="83016"/>
                    <a:pt x="47070" y="82954"/>
                    <a:pt x="46775" y="82635"/>
                  </a:cubicBezTo>
                  <a:lnTo>
                    <a:pt x="39702" y="74976"/>
                  </a:lnTo>
                  <a:cubicBezTo>
                    <a:pt x="29590" y="64621"/>
                    <a:pt x="29787" y="48027"/>
                    <a:pt x="40143" y="37915"/>
                  </a:cubicBezTo>
                  <a:cubicBezTo>
                    <a:pt x="40370" y="37693"/>
                    <a:pt x="40602" y="37475"/>
                    <a:pt x="40837" y="37262"/>
                  </a:cubicBezTo>
                  <a:cubicBezTo>
                    <a:pt x="45927" y="32039"/>
                    <a:pt x="53024" y="29271"/>
                    <a:pt x="60306" y="29667"/>
                  </a:cubicBezTo>
                  <a:cubicBezTo>
                    <a:pt x="67314" y="30093"/>
                    <a:pt x="73912" y="33112"/>
                    <a:pt x="78816" y="38136"/>
                  </a:cubicBezTo>
                  <a:lnTo>
                    <a:pt x="86216" y="46079"/>
                  </a:lnTo>
                  <a:cubicBezTo>
                    <a:pt x="86489" y="46373"/>
                    <a:pt x="86556" y="46325"/>
                    <a:pt x="86364" y="45973"/>
                  </a:cubicBezTo>
                  <a:lnTo>
                    <a:pt x="82993" y="39813"/>
                  </a:lnTo>
                  <a:cubicBezTo>
                    <a:pt x="79673" y="33468"/>
                    <a:pt x="78872" y="26103"/>
                    <a:pt x="80750" y="19193"/>
                  </a:cubicBezTo>
                  <a:cubicBezTo>
                    <a:pt x="82697" y="12167"/>
                    <a:pt x="87547" y="6305"/>
                    <a:pt x="94085" y="3078"/>
                  </a:cubicBezTo>
                  <a:cubicBezTo>
                    <a:pt x="100363" y="-118"/>
                    <a:pt x="107607" y="-856"/>
                    <a:pt x="114400" y="1009"/>
                  </a:cubicBezTo>
                  <a:cubicBezTo>
                    <a:pt x="121422" y="2955"/>
                    <a:pt x="127279" y="7807"/>
                    <a:pt x="130498" y="14344"/>
                  </a:cubicBezTo>
                  <a:lnTo>
                    <a:pt x="142340" y="35794"/>
                  </a:lnTo>
                  <a:cubicBezTo>
                    <a:pt x="142497" y="36080"/>
                    <a:pt x="142573" y="36051"/>
                    <a:pt x="142510" y="35732"/>
                  </a:cubicBezTo>
                  <a:cubicBezTo>
                    <a:pt x="142510" y="35732"/>
                    <a:pt x="142437" y="35439"/>
                    <a:pt x="142414" y="35301"/>
                  </a:cubicBezTo>
                  <a:cubicBezTo>
                    <a:pt x="139252" y="20709"/>
                    <a:pt x="148517" y="6318"/>
                    <a:pt x="163107" y="3155"/>
                  </a:cubicBezTo>
                  <a:cubicBezTo>
                    <a:pt x="177405" y="56"/>
                    <a:pt x="191573" y="8894"/>
                    <a:pt x="195079" y="23096"/>
                  </a:cubicBezTo>
                  <a:lnTo>
                    <a:pt x="212101" y="94610"/>
                  </a:lnTo>
                  <a:cubicBezTo>
                    <a:pt x="233328" y="118531"/>
                    <a:pt x="264600" y="160385"/>
                    <a:pt x="257773" y="192958"/>
                  </a:cubicBezTo>
                  <a:lnTo>
                    <a:pt x="320718" y="261721"/>
                  </a:lnTo>
                  <a:lnTo>
                    <a:pt x="306672" y="274585"/>
                  </a:lnTo>
                  <a:lnTo>
                    <a:pt x="240136" y="201909"/>
                  </a:lnTo>
                  <a:cubicBezTo>
                    <a:pt x="237720" y="199276"/>
                    <a:pt x="236984" y="195509"/>
                    <a:pt x="238231" y="192160"/>
                  </a:cubicBezTo>
                  <a:cubicBezTo>
                    <a:pt x="245999" y="171264"/>
                    <a:pt x="221665" y="133708"/>
                    <a:pt x="196321" y="105531"/>
                  </a:cubicBezTo>
                  <a:cubicBezTo>
                    <a:pt x="195249" y="104349"/>
                    <a:pt x="194496" y="102916"/>
                    <a:pt x="194130" y="101363"/>
                  </a:cubicBezTo>
                  <a:lnTo>
                    <a:pt x="176624" y="27811"/>
                  </a:lnTo>
                  <a:cubicBezTo>
                    <a:pt x="175509" y="23396"/>
                    <a:pt x="171026" y="20722"/>
                    <a:pt x="166612" y="21836"/>
                  </a:cubicBezTo>
                  <a:cubicBezTo>
                    <a:pt x="166600" y="21839"/>
                    <a:pt x="166590" y="21842"/>
                    <a:pt x="166578" y="21845"/>
                  </a:cubicBezTo>
                  <a:cubicBezTo>
                    <a:pt x="162371" y="23139"/>
                    <a:pt x="159953" y="27541"/>
                    <a:pt x="161118" y="31786"/>
                  </a:cubicBezTo>
                  <a:lnTo>
                    <a:pt x="177638" y="100439"/>
                  </a:lnTo>
                  <a:cubicBezTo>
                    <a:pt x="178883" y="105551"/>
                    <a:pt x="175748" y="110703"/>
                    <a:pt x="170637" y="111948"/>
                  </a:cubicBezTo>
                  <a:cubicBezTo>
                    <a:pt x="166450" y="112967"/>
                    <a:pt x="162101" y="111048"/>
                    <a:pt x="160030" y="107270"/>
                  </a:cubicBezTo>
                  <a:lnTo>
                    <a:pt x="113633" y="23210"/>
                  </a:lnTo>
                  <a:cubicBezTo>
                    <a:pt x="112815" y="21323"/>
                    <a:pt x="111193" y="19905"/>
                    <a:pt x="109214" y="19347"/>
                  </a:cubicBezTo>
                  <a:cubicBezTo>
                    <a:pt x="106990" y="18777"/>
                    <a:pt x="104632" y="19054"/>
                    <a:pt x="102601" y="20124"/>
                  </a:cubicBezTo>
                  <a:cubicBezTo>
                    <a:pt x="100863" y="20951"/>
                    <a:pt x="99577" y="22502"/>
                    <a:pt x="99085" y="24363"/>
                  </a:cubicBezTo>
                  <a:cubicBezTo>
                    <a:pt x="98515" y="26589"/>
                    <a:pt x="98793" y="28949"/>
                    <a:pt x="99866" y="30981"/>
                  </a:cubicBezTo>
                  <a:lnTo>
                    <a:pt x="139966" y="104221"/>
                  </a:lnTo>
                  <a:cubicBezTo>
                    <a:pt x="142488" y="108838"/>
                    <a:pt x="140787" y="114625"/>
                    <a:pt x="136171" y="117145"/>
                  </a:cubicBezTo>
                  <a:cubicBezTo>
                    <a:pt x="132355" y="119228"/>
                    <a:pt x="127614" y="118464"/>
                    <a:pt x="124646" y="115288"/>
                  </a:cubicBezTo>
                  <a:lnTo>
                    <a:pt x="65115" y="51369"/>
                  </a:lnTo>
                  <a:cubicBezTo>
                    <a:pt x="63576" y="49816"/>
                    <a:pt x="61529" y="48869"/>
                    <a:pt x="59349" y="48702"/>
                  </a:cubicBezTo>
                  <a:cubicBezTo>
                    <a:pt x="57454" y="48630"/>
                    <a:pt x="55620" y="49372"/>
                    <a:pt x="54307" y="50739"/>
                  </a:cubicBezTo>
                  <a:cubicBezTo>
                    <a:pt x="51030" y="53357"/>
                    <a:pt x="50495" y="58136"/>
                    <a:pt x="53114" y="61414"/>
                  </a:cubicBezTo>
                  <a:cubicBezTo>
                    <a:pt x="53216" y="61542"/>
                    <a:pt x="53322" y="61667"/>
                    <a:pt x="53433" y="61788"/>
                  </a:cubicBezTo>
                  <a:lnTo>
                    <a:pt x="117596" y="131233"/>
                  </a:lnTo>
                  <a:cubicBezTo>
                    <a:pt x="121161" y="135101"/>
                    <a:pt x="120914" y="141127"/>
                    <a:pt x="117046" y="144692"/>
                  </a:cubicBezTo>
                  <a:cubicBezTo>
                    <a:pt x="113796" y="147687"/>
                    <a:pt x="108913" y="148053"/>
                    <a:pt x="105253" y="145576"/>
                  </a:cubicBezTo>
                  <a:lnTo>
                    <a:pt x="31720" y="95665"/>
                  </a:lnTo>
                  <a:cubicBezTo>
                    <a:pt x="28076" y="93079"/>
                    <a:pt x="23026" y="93936"/>
                    <a:pt x="20440" y="97578"/>
                  </a:cubicBezTo>
                  <a:cubicBezTo>
                    <a:pt x="17894" y="101166"/>
                    <a:pt x="18681" y="106131"/>
                    <a:pt x="22213" y="108755"/>
                  </a:cubicBezTo>
                  <a:lnTo>
                    <a:pt x="110719" y="169233"/>
                  </a:lnTo>
                  <a:cubicBezTo>
                    <a:pt x="111469" y="169747"/>
                    <a:pt x="112142" y="170365"/>
                    <a:pt x="112719" y="171067"/>
                  </a:cubicBezTo>
                  <a:cubicBezTo>
                    <a:pt x="120420" y="180831"/>
                    <a:pt x="127199" y="191289"/>
                    <a:pt x="132969" y="202305"/>
                  </a:cubicBezTo>
                  <a:cubicBezTo>
                    <a:pt x="135489" y="206922"/>
                    <a:pt x="133788" y="212709"/>
                    <a:pt x="129171" y="215228"/>
                  </a:cubicBezTo>
                  <a:cubicBezTo>
                    <a:pt x="127771" y="215992"/>
                    <a:pt x="126201" y="216392"/>
                    <a:pt x="124606" y="216392"/>
                  </a:cubicBezTo>
                  <a:cubicBezTo>
                    <a:pt x="123587" y="216391"/>
                    <a:pt x="122571" y="216308"/>
                    <a:pt x="121565" y="216143"/>
                  </a:cubicBezTo>
                  <a:cubicBezTo>
                    <a:pt x="97932" y="209677"/>
                    <a:pt x="72795" y="211523"/>
                    <a:pt x="50360" y="221371"/>
                  </a:cubicBezTo>
                  <a:cubicBezTo>
                    <a:pt x="48678" y="222306"/>
                    <a:pt x="47397" y="223826"/>
                    <a:pt x="46761" y="225643"/>
                  </a:cubicBezTo>
                  <a:cubicBezTo>
                    <a:pt x="46219" y="227164"/>
                    <a:pt x="46358" y="228845"/>
                    <a:pt x="47142" y="230257"/>
                  </a:cubicBezTo>
                  <a:cubicBezTo>
                    <a:pt x="48074" y="231979"/>
                    <a:pt x="49612" y="233295"/>
                    <a:pt x="51458" y="233949"/>
                  </a:cubicBezTo>
                  <a:cubicBezTo>
                    <a:pt x="52982" y="234490"/>
                    <a:pt x="54665" y="234350"/>
                    <a:pt x="56081" y="233568"/>
                  </a:cubicBezTo>
                  <a:cubicBezTo>
                    <a:pt x="68844" y="226602"/>
                    <a:pt x="89009" y="231027"/>
                    <a:pt x="112124" y="237057"/>
                  </a:cubicBezTo>
                  <a:cubicBezTo>
                    <a:pt x="135388" y="242668"/>
                    <a:pt x="164539" y="249693"/>
                    <a:pt x="192454" y="243131"/>
                  </a:cubicBezTo>
                  <a:cubicBezTo>
                    <a:pt x="195800" y="242346"/>
                    <a:pt x="199310" y="243419"/>
                    <a:pt x="201644" y="245942"/>
                  </a:cubicBezTo>
                  <a:lnTo>
                    <a:pt x="264673" y="3142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8" name="Freeform: Shape 31">
              <a:extLst>
                <a:ext uri="{FF2B5EF4-FFF2-40B4-BE49-F238E27FC236}">
                  <a16:creationId xmlns:a16="http://schemas.microsoft.com/office/drawing/2014/main" id="{60EC4605-A7C1-8F24-9916-A81C5AAB83E4}"/>
                </a:ext>
              </a:extLst>
            </p:cNvPr>
            <p:cNvSpPr/>
            <p:nvPr/>
          </p:nvSpPr>
          <p:spPr>
            <a:xfrm>
              <a:off x="2542100" y="1390269"/>
              <a:ext cx="313614" cy="338044"/>
            </a:xfrm>
            <a:custGeom>
              <a:avLst/>
              <a:gdLst>
                <a:gd name="connsiteX0" fmla="*/ 112985 w 313614"/>
                <a:gd name="connsiteY0" fmla="*/ 338002 h 338044"/>
                <a:gd name="connsiteX1" fmla="*/ 100344 w 313614"/>
                <a:gd name="connsiteY1" fmla="*/ 334986 h 338044"/>
                <a:gd name="connsiteX2" fmla="*/ 87507 w 313614"/>
                <a:gd name="connsiteY2" fmla="*/ 319131 h 338044"/>
                <a:gd name="connsiteX3" fmla="*/ 89582 w 313614"/>
                <a:gd name="connsiteY3" fmla="*/ 298821 h 338044"/>
                <a:gd name="connsiteX4" fmla="*/ 92483 w 313614"/>
                <a:gd name="connsiteY4" fmla="*/ 293358 h 338044"/>
                <a:gd name="connsiteX5" fmla="*/ 92335 w 313614"/>
                <a:gd name="connsiteY5" fmla="*/ 293254 h 338044"/>
                <a:gd name="connsiteX6" fmla="*/ 85126 w 313614"/>
                <a:gd name="connsiteY6" fmla="*/ 301482 h 338044"/>
                <a:gd name="connsiteX7" fmla="*/ 64830 w 313614"/>
                <a:gd name="connsiteY7" fmla="*/ 310857 h 338044"/>
                <a:gd name="connsiteX8" fmla="*/ 47733 w 313614"/>
                <a:gd name="connsiteY8" fmla="*/ 304570 h 338044"/>
                <a:gd name="connsiteX9" fmla="*/ 38153 w 313614"/>
                <a:gd name="connsiteY9" fmla="*/ 285718 h 338044"/>
                <a:gd name="connsiteX10" fmla="*/ 44534 w 313614"/>
                <a:gd name="connsiteY10" fmla="*/ 266164 h 338044"/>
                <a:gd name="connsiteX11" fmla="*/ 50412 w 313614"/>
                <a:gd name="connsiteY11" fmla="*/ 259491 h 338044"/>
                <a:gd name="connsiteX12" fmla="*/ 50290 w 313614"/>
                <a:gd name="connsiteY12" fmla="*/ 259355 h 338044"/>
                <a:gd name="connsiteX13" fmla="*/ 47214 w 313614"/>
                <a:gd name="connsiteY13" fmla="*/ 261468 h 338044"/>
                <a:gd name="connsiteX14" fmla="*/ 31568 w 313614"/>
                <a:gd name="connsiteY14" fmla="*/ 267077 h 338044"/>
                <a:gd name="connsiteX15" fmla="*/ 9633 w 313614"/>
                <a:gd name="connsiteY15" fmla="*/ 254952 h 338044"/>
                <a:gd name="connsiteX16" fmla="*/ 16656 w 313614"/>
                <a:gd name="connsiteY16" fmla="*/ 217233 h 338044"/>
                <a:gd name="connsiteX17" fmla="*/ 35543 w 313614"/>
                <a:gd name="connsiteY17" fmla="*/ 204218 h 338044"/>
                <a:gd name="connsiteX18" fmla="*/ 35462 w 313614"/>
                <a:gd name="connsiteY18" fmla="*/ 204059 h 338044"/>
                <a:gd name="connsiteX19" fmla="*/ 28069 w 313614"/>
                <a:gd name="connsiteY19" fmla="*/ 204910 h 338044"/>
                <a:gd name="connsiteX20" fmla="*/ 1708 w 313614"/>
                <a:gd name="connsiteY20" fmla="*/ 185793 h 338044"/>
                <a:gd name="connsiteX21" fmla="*/ 17530 w 313614"/>
                <a:gd name="connsiteY21" fmla="*/ 150645 h 338044"/>
                <a:gd name="connsiteX22" fmla="*/ 87517 w 313614"/>
                <a:gd name="connsiteY22" fmla="*/ 125881 h 338044"/>
                <a:gd name="connsiteX23" fmla="*/ 180208 w 313614"/>
                <a:gd name="connsiteY23" fmla="*/ 70410 h 338044"/>
                <a:gd name="connsiteX24" fmla="*/ 241488 w 313614"/>
                <a:gd name="connsiteY24" fmla="*/ 0 h 338044"/>
                <a:gd name="connsiteX25" fmla="*/ 255850 w 313614"/>
                <a:gd name="connsiteY25" fmla="*/ 12505 h 338044"/>
                <a:gd name="connsiteX26" fmla="*/ 191074 w 313614"/>
                <a:gd name="connsiteY26" fmla="*/ 86931 h 338044"/>
                <a:gd name="connsiteX27" fmla="*/ 181586 w 313614"/>
                <a:gd name="connsiteY27" fmla="*/ 89919 h 338044"/>
                <a:gd name="connsiteX28" fmla="*/ 99757 w 313614"/>
                <a:gd name="connsiteY28" fmla="*/ 140641 h 338044"/>
                <a:gd name="connsiteX29" fmla="*/ 96019 w 313614"/>
                <a:gd name="connsiteY29" fmla="*/ 143071 h 338044"/>
                <a:gd name="connsiteX30" fmla="*/ 24237 w 313614"/>
                <a:gd name="connsiteY30" fmla="*/ 168465 h 338044"/>
                <a:gd name="connsiteX31" fmla="*/ 19511 w 313614"/>
                <a:gd name="connsiteY31" fmla="*/ 178999 h 338044"/>
                <a:gd name="connsiteX32" fmla="*/ 28069 w 313614"/>
                <a:gd name="connsiteY32" fmla="*/ 185857 h 338044"/>
                <a:gd name="connsiteX33" fmla="*/ 31176 w 313614"/>
                <a:gd name="connsiteY33" fmla="*/ 185470 h 338044"/>
                <a:gd name="connsiteX34" fmla="*/ 97535 w 313614"/>
                <a:gd name="connsiteY34" fmla="*/ 161893 h 338044"/>
                <a:gd name="connsiteX35" fmla="*/ 109703 w 313614"/>
                <a:gd name="connsiteY35" fmla="*/ 167670 h 338044"/>
                <a:gd name="connsiteX36" fmla="*/ 106130 w 313614"/>
                <a:gd name="connsiteY36" fmla="*/ 178713 h 338044"/>
                <a:gd name="connsiteX37" fmla="*/ 27344 w 313614"/>
                <a:gd name="connsiteY37" fmla="*/ 232997 h 338044"/>
                <a:gd name="connsiteX38" fmla="*/ 25483 w 313614"/>
                <a:gd name="connsiteY38" fmla="*/ 244391 h 338044"/>
                <a:gd name="connsiteX39" fmla="*/ 31567 w 313614"/>
                <a:gd name="connsiteY39" fmla="*/ 248026 h 338044"/>
                <a:gd name="connsiteX40" fmla="*/ 34450 w 313614"/>
                <a:gd name="connsiteY40" fmla="*/ 247320 h 338044"/>
                <a:gd name="connsiteX41" fmla="*/ 35771 w 313614"/>
                <a:gd name="connsiteY41" fmla="*/ 246219 h 338044"/>
                <a:gd name="connsiteX42" fmla="*/ 104055 w 313614"/>
                <a:gd name="connsiteY42" fmla="*/ 198936 h 338044"/>
                <a:gd name="connsiteX43" fmla="*/ 117306 w 313614"/>
                <a:gd name="connsiteY43" fmla="*/ 201358 h 338044"/>
                <a:gd name="connsiteX44" fmla="*/ 116628 w 313614"/>
                <a:gd name="connsiteY44" fmla="*/ 213056 h 338044"/>
                <a:gd name="connsiteX45" fmla="*/ 58855 w 313614"/>
                <a:gd name="connsiteY45" fmla="*/ 278729 h 338044"/>
                <a:gd name="connsiteX46" fmla="*/ 57153 w 313614"/>
                <a:gd name="connsiteY46" fmla="*/ 284329 h 338044"/>
                <a:gd name="connsiteX47" fmla="*/ 59725 w 313614"/>
                <a:gd name="connsiteY47" fmla="*/ 289787 h 338044"/>
                <a:gd name="connsiteX48" fmla="*/ 64832 w 313614"/>
                <a:gd name="connsiteY48" fmla="*/ 291807 h 338044"/>
                <a:gd name="connsiteX49" fmla="*/ 70524 w 313614"/>
                <a:gd name="connsiteY49" fmla="*/ 289259 h 338044"/>
                <a:gd name="connsiteX50" fmla="*/ 132958 w 313614"/>
                <a:gd name="connsiteY50" fmla="*/ 218001 h 338044"/>
                <a:gd name="connsiteX51" fmla="*/ 146397 w 313614"/>
                <a:gd name="connsiteY51" fmla="*/ 217086 h 338044"/>
                <a:gd name="connsiteX52" fmla="*/ 148529 w 313614"/>
                <a:gd name="connsiteY52" fmla="*/ 228764 h 338044"/>
                <a:gd name="connsiteX53" fmla="*/ 106513 w 313614"/>
                <a:gd name="connsiteY53" fmla="*/ 307568 h 338044"/>
                <a:gd name="connsiteX54" fmla="*/ 105846 w 313614"/>
                <a:gd name="connsiteY54" fmla="*/ 313966 h 338044"/>
                <a:gd name="connsiteX55" fmla="*/ 109370 w 313614"/>
                <a:gd name="connsiteY55" fmla="*/ 318207 h 338044"/>
                <a:gd name="connsiteX56" fmla="*/ 110403 w 313614"/>
                <a:gd name="connsiteY56" fmla="*/ 318809 h 338044"/>
                <a:gd name="connsiteX57" fmla="*/ 112989 w 313614"/>
                <a:gd name="connsiteY57" fmla="*/ 318956 h 338044"/>
                <a:gd name="connsiteX58" fmla="*/ 120477 w 313614"/>
                <a:gd name="connsiteY58" fmla="*/ 314116 h 338044"/>
                <a:gd name="connsiteX59" fmla="*/ 171124 w 313614"/>
                <a:gd name="connsiteY59" fmla="*/ 219778 h 338044"/>
                <a:gd name="connsiteX60" fmla="*/ 172781 w 313614"/>
                <a:gd name="connsiteY60" fmla="*/ 217548 h 338044"/>
                <a:gd name="connsiteX61" fmla="*/ 202416 w 313614"/>
                <a:gd name="connsiteY61" fmla="*/ 194355 h 338044"/>
                <a:gd name="connsiteX62" fmla="*/ 215566 w 313614"/>
                <a:gd name="connsiteY62" fmla="*/ 197273 h 338044"/>
                <a:gd name="connsiteX63" fmla="*/ 217057 w 313614"/>
                <a:gd name="connsiteY63" fmla="*/ 202391 h 338044"/>
                <a:gd name="connsiteX64" fmla="*/ 216983 w 313614"/>
                <a:gd name="connsiteY64" fmla="*/ 204487 h 338044"/>
                <a:gd name="connsiteX65" fmla="*/ 229396 w 313614"/>
                <a:gd name="connsiteY65" fmla="*/ 274954 h 338044"/>
                <a:gd name="connsiteX66" fmla="*/ 238917 w 313614"/>
                <a:gd name="connsiteY66" fmla="*/ 276883 h 338044"/>
                <a:gd name="connsiteX67" fmla="*/ 240846 w 313614"/>
                <a:gd name="connsiteY67" fmla="*/ 267363 h 338044"/>
                <a:gd name="connsiteX68" fmla="*/ 240745 w 313614"/>
                <a:gd name="connsiteY68" fmla="*/ 267215 h 338044"/>
                <a:gd name="connsiteX69" fmla="*/ 238131 w 313614"/>
                <a:gd name="connsiteY69" fmla="*/ 212542 h 338044"/>
                <a:gd name="connsiteX70" fmla="*/ 238345 w 313614"/>
                <a:gd name="connsiteY70" fmla="*/ 210838 h 338044"/>
                <a:gd name="connsiteX71" fmla="*/ 236131 w 313614"/>
                <a:gd name="connsiteY71" fmla="*/ 130101 h 338044"/>
                <a:gd name="connsiteX72" fmla="*/ 237991 w 313614"/>
                <a:gd name="connsiteY72" fmla="*/ 120815 h 338044"/>
                <a:gd name="connsiteX73" fmla="*/ 299271 w 313614"/>
                <a:gd name="connsiteY73" fmla="*/ 50768 h 338044"/>
                <a:gd name="connsiteX74" fmla="*/ 313615 w 313614"/>
                <a:gd name="connsiteY74" fmla="*/ 63309 h 338044"/>
                <a:gd name="connsiteX75" fmla="*/ 255832 w 313614"/>
                <a:gd name="connsiteY75" fmla="*/ 129358 h 338044"/>
                <a:gd name="connsiteX76" fmla="*/ 257228 w 313614"/>
                <a:gd name="connsiteY76" fmla="*/ 213318 h 338044"/>
                <a:gd name="connsiteX77" fmla="*/ 257037 w 313614"/>
                <a:gd name="connsiteY77" fmla="*/ 214911 h 338044"/>
                <a:gd name="connsiteX78" fmla="*/ 256711 w 313614"/>
                <a:gd name="connsiteY78" fmla="*/ 256821 h 338044"/>
                <a:gd name="connsiteX79" fmla="*/ 249448 w 313614"/>
                <a:gd name="connsiteY79" fmla="*/ 292745 h 338044"/>
                <a:gd name="connsiteX80" fmla="*/ 213607 w 313614"/>
                <a:gd name="connsiteY80" fmla="*/ 285607 h 338044"/>
                <a:gd name="connsiteX81" fmla="*/ 196827 w 313614"/>
                <a:gd name="connsiteY81" fmla="*/ 221790 h 338044"/>
                <a:gd name="connsiteX82" fmla="*/ 196724 w 313614"/>
                <a:gd name="connsiteY82" fmla="*/ 221702 h 338044"/>
                <a:gd name="connsiteX83" fmla="*/ 196677 w 313614"/>
                <a:gd name="connsiteY83" fmla="*/ 221719 h 338044"/>
                <a:gd name="connsiteX84" fmla="*/ 187227 w 313614"/>
                <a:gd name="connsiteY84" fmla="*/ 230048 h 338044"/>
                <a:gd name="connsiteX85" fmla="*/ 137133 w 313614"/>
                <a:gd name="connsiteY85" fmla="*/ 323350 h 338044"/>
                <a:gd name="connsiteX86" fmla="*/ 112985 w 313614"/>
                <a:gd name="connsiteY86" fmla="*/ 338002 h 33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13614" h="338044">
                  <a:moveTo>
                    <a:pt x="112985" y="338002"/>
                  </a:moveTo>
                  <a:cubicBezTo>
                    <a:pt x="108565" y="338276"/>
                    <a:pt x="104164" y="337226"/>
                    <a:pt x="100344" y="334986"/>
                  </a:cubicBezTo>
                  <a:cubicBezTo>
                    <a:pt x="94048" y="331714"/>
                    <a:pt x="89397" y="325970"/>
                    <a:pt x="87507" y="319131"/>
                  </a:cubicBezTo>
                  <a:cubicBezTo>
                    <a:pt x="85640" y="312340"/>
                    <a:pt x="86380" y="305095"/>
                    <a:pt x="89582" y="298821"/>
                  </a:cubicBezTo>
                  <a:lnTo>
                    <a:pt x="92483" y="293358"/>
                  </a:lnTo>
                  <a:cubicBezTo>
                    <a:pt x="92703" y="292955"/>
                    <a:pt x="92637" y="292908"/>
                    <a:pt x="92335" y="293254"/>
                  </a:cubicBezTo>
                  <a:lnTo>
                    <a:pt x="85126" y="301482"/>
                  </a:lnTo>
                  <a:cubicBezTo>
                    <a:pt x="80226" y="307644"/>
                    <a:pt x="72699" y="311122"/>
                    <a:pt x="64830" y="310857"/>
                  </a:cubicBezTo>
                  <a:cubicBezTo>
                    <a:pt x="58590" y="310724"/>
                    <a:pt x="52573" y="308511"/>
                    <a:pt x="47733" y="304570"/>
                  </a:cubicBezTo>
                  <a:cubicBezTo>
                    <a:pt x="42154" y="299815"/>
                    <a:pt x="38705" y="293028"/>
                    <a:pt x="38153" y="285718"/>
                  </a:cubicBezTo>
                  <a:cubicBezTo>
                    <a:pt x="37604" y="278611"/>
                    <a:pt x="39899" y="271578"/>
                    <a:pt x="44534" y="266164"/>
                  </a:cubicBezTo>
                  <a:lnTo>
                    <a:pt x="50412" y="259491"/>
                  </a:lnTo>
                  <a:cubicBezTo>
                    <a:pt x="50705" y="259158"/>
                    <a:pt x="50649" y="259098"/>
                    <a:pt x="50290" y="259355"/>
                  </a:cubicBezTo>
                  <a:lnTo>
                    <a:pt x="47214" y="261468"/>
                  </a:lnTo>
                  <a:cubicBezTo>
                    <a:pt x="42903" y="265262"/>
                    <a:pt x="37307" y="267268"/>
                    <a:pt x="31568" y="267077"/>
                  </a:cubicBezTo>
                  <a:cubicBezTo>
                    <a:pt x="22672" y="267023"/>
                    <a:pt x="14411" y="262457"/>
                    <a:pt x="9633" y="254952"/>
                  </a:cubicBezTo>
                  <a:cubicBezTo>
                    <a:pt x="1377" y="242551"/>
                    <a:pt x="4489" y="225831"/>
                    <a:pt x="16656" y="217233"/>
                  </a:cubicBezTo>
                  <a:lnTo>
                    <a:pt x="35543" y="204218"/>
                  </a:lnTo>
                  <a:cubicBezTo>
                    <a:pt x="35781" y="204054"/>
                    <a:pt x="35742" y="203985"/>
                    <a:pt x="35462" y="204059"/>
                  </a:cubicBezTo>
                  <a:cubicBezTo>
                    <a:pt x="33050" y="204687"/>
                    <a:pt x="30561" y="204974"/>
                    <a:pt x="28069" y="204910"/>
                  </a:cubicBezTo>
                  <a:cubicBezTo>
                    <a:pt x="16159" y="204647"/>
                    <a:pt x="5659" y="197031"/>
                    <a:pt x="1708" y="185793"/>
                  </a:cubicBezTo>
                  <a:cubicBezTo>
                    <a:pt x="-3485" y="171722"/>
                    <a:pt x="3554" y="156086"/>
                    <a:pt x="17530" y="150645"/>
                  </a:cubicBezTo>
                  <a:lnTo>
                    <a:pt x="87517" y="125881"/>
                  </a:lnTo>
                  <a:cubicBezTo>
                    <a:pt x="125412" y="86249"/>
                    <a:pt x="155726" y="68019"/>
                    <a:pt x="180208" y="70410"/>
                  </a:cubicBezTo>
                  <a:lnTo>
                    <a:pt x="241488" y="0"/>
                  </a:lnTo>
                  <a:lnTo>
                    <a:pt x="255850" y="12505"/>
                  </a:lnTo>
                  <a:lnTo>
                    <a:pt x="191074" y="86931"/>
                  </a:lnTo>
                  <a:cubicBezTo>
                    <a:pt x="188719" y="89624"/>
                    <a:pt x="185059" y="90776"/>
                    <a:pt x="181586" y="89919"/>
                  </a:cubicBezTo>
                  <a:cubicBezTo>
                    <a:pt x="171400" y="87377"/>
                    <a:pt x="147200" y="90558"/>
                    <a:pt x="99757" y="140641"/>
                  </a:cubicBezTo>
                  <a:cubicBezTo>
                    <a:pt x="98721" y="141736"/>
                    <a:pt x="97440" y="142568"/>
                    <a:pt x="96019" y="143071"/>
                  </a:cubicBezTo>
                  <a:lnTo>
                    <a:pt x="24237" y="168465"/>
                  </a:lnTo>
                  <a:cubicBezTo>
                    <a:pt x="20079" y="170128"/>
                    <a:pt x="17989" y="174788"/>
                    <a:pt x="19511" y="178999"/>
                  </a:cubicBezTo>
                  <a:cubicBezTo>
                    <a:pt x="20680" y="182829"/>
                    <a:pt x="24077" y="185551"/>
                    <a:pt x="28069" y="185857"/>
                  </a:cubicBezTo>
                  <a:cubicBezTo>
                    <a:pt x="29121" y="185937"/>
                    <a:pt x="30177" y="185805"/>
                    <a:pt x="31176" y="185470"/>
                  </a:cubicBezTo>
                  <a:lnTo>
                    <a:pt x="97535" y="161893"/>
                  </a:lnTo>
                  <a:cubicBezTo>
                    <a:pt x="102491" y="160128"/>
                    <a:pt x="107939" y="162715"/>
                    <a:pt x="109703" y="167670"/>
                  </a:cubicBezTo>
                  <a:cubicBezTo>
                    <a:pt x="111152" y="171736"/>
                    <a:pt x="109685" y="176267"/>
                    <a:pt x="106130" y="178713"/>
                  </a:cubicBezTo>
                  <a:lnTo>
                    <a:pt x="27344" y="232997"/>
                  </a:lnTo>
                  <a:cubicBezTo>
                    <a:pt x="23825" y="235716"/>
                    <a:pt x="23013" y="240695"/>
                    <a:pt x="25483" y="244391"/>
                  </a:cubicBezTo>
                  <a:cubicBezTo>
                    <a:pt x="26757" y="246563"/>
                    <a:pt x="29051" y="247935"/>
                    <a:pt x="31567" y="248026"/>
                  </a:cubicBezTo>
                  <a:cubicBezTo>
                    <a:pt x="32579" y="248111"/>
                    <a:pt x="33592" y="247863"/>
                    <a:pt x="34450" y="247320"/>
                  </a:cubicBezTo>
                  <a:cubicBezTo>
                    <a:pt x="34857" y="246915"/>
                    <a:pt x="35299" y="246546"/>
                    <a:pt x="35771" y="246219"/>
                  </a:cubicBezTo>
                  <a:lnTo>
                    <a:pt x="104055" y="198936"/>
                  </a:lnTo>
                  <a:cubicBezTo>
                    <a:pt x="108383" y="195945"/>
                    <a:pt x="114315" y="197030"/>
                    <a:pt x="117306" y="201358"/>
                  </a:cubicBezTo>
                  <a:cubicBezTo>
                    <a:pt x="119789" y="204951"/>
                    <a:pt x="119509" y="209774"/>
                    <a:pt x="116628" y="213056"/>
                  </a:cubicBezTo>
                  <a:lnTo>
                    <a:pt x="58855" y="278729"/>
                  </a:lnTo>
                  <a:cubicBezTo>
                    <a:pt x="57568" y="280296"/>
                    <a:pt x="56956" y="282311"/>
                    <a:pt x="57153" y="284329"/>
                  </a:cubicBezTo>
                  <a:cubicBezTo>
                    <a:pt x="57270" y="286413"/>
                    <a:pt x="58192" y="288369"/>
                    <a:pt x="59725" y="289787"/>
                  </a:cubicBezTo>
                  <a:cubicBezTo>
                    <a:pt x="61148" y="291021"/>
                    <a:pt x="62950" y="291734"/>
                    <a:pt x="64832" y="291807"/>
                  </a:cubicBezTo>
                  <a:cubicBezTo>
                    <a:pt x="67048" y="292033"/>
                    <a:pt x="69216" y="291062"/>
                    <a:pt x="70524" y="289259"/>
                  </a:cubicBezTo>
                  <a:lnTo>
                    <a:pt x="132958" y="218001"/>
                  </a:lnTo>
                  <a:cubicBezTo>
                    <a:pt x="136416" y="214037"/>
                    <a:pt x="142433" y="213628"/>
                    <a:pt x="146397" y="217086"/>
                  </a:cubicBezTo>
                  <a:cubicBezTo>
                    <a:pt x="149744" y="220006"/>
                    <a:pt x="150628" y="224850"/>
                    <a:pt x="148529" y="228764"/>
                  </a:cubicBezTo>
                  <a:lnTo>
                    <a:pt x="106513" y="307568"/>
                  </a:lnTo>
                  <a:cubicBezTo>
                    <a:pt x="105518" y="309548"/>
                    <a:pt x="105281" y="311823"/>
                    <a:pt x="105846" y="313966"/>
                  </a:cubicBezTo>
                  <a:cubicBezTo>
                    <a:pt x="106342" y="315828"/>
                    <a:pt x="107630" y="317379"/>
                    <a:pt x="109370" y="318207"/>
                  </a:cubicBezTo>
                  <a:cubicBezTo>
                    <a:pt x="109726" y="318387"/>
                    <a:pt x="110071" y="318588"/>
                    <a:pt x="110403" y="318809"/>
                  </a:cubicBezTo>
                  <a:cubicBezTo>
                    <a:pt x="111257" y="318948"/>
                    <a:pt x="112124" y="318997"/>
                    <a:pt x="112989" y="318956"/>
                  </a:cubicBezTo>
                  <a:cubicBezTo>
                    <a:pt x="116168" y="318788"/>
                    <a:pt x="119019" y="316946"/>
                    <a:pt x="120477" y="314116"/>
                  </a:cubicBezTo>
                  <a:lnTo>
                    <a:pt x="171124" y="219778"/>
                  </a:lnTo>
                  <a:cubicBezTo>
                    <a:pt x="171563" y="218957"/>
                    <a:pt x="172121" y="218205"/>
                    <a:pt x="172781" y="217548"/>
                  </a:cubicBezTo>
                  <a:cubicBezTo>
                    <a:pt x="181766" y="208739"/>
                    <a:pt x="191706" y="200960"/>
                    <a:pt x="202416" y="194355"/>
                  </a:cubicBezTo>
                  <a:cubicBezTo>
                    <a:pt x="206854" y="191530"/>
                    <a:pt x="212741" y="192836"/>
                    <a:pt x="215566" y="197273"/>
                  </a:cubicBezTo>
                  <a:cubicBezTo>
                    <a:pt x="216540" y="198803"/>
                    <a:pt x="217057" y="200578"/>
                    <a:pt x="217057" y="202391"/>
                  </a:cubicBezTo>
                  <a:cubicBezTo>
                    <a:pt x="217057" y="202798"/>
                    <a:pt x="217029" y="204084"/>
                    <a:pt x="216983" y="204487"/>
                  </a:cubicBezTo>
                  <a:cubicBezTo>
                    <a:pt x="213044" y="228704"/>
                    <a:pt x="217420" y="253541"/>
                    <a:pt x="229396" y="274954"/>
                  </a:cubicBezTo>
                  <a:cubicBezTo>
                    <a:pt x="231493" y="278116"/>
                    <a:pt x="235755" y="278980"/>
                    <a:pt x="238917" y="276883"/>
                  </a:cubicBezTo>
                  <a:cubicBezTo>
                    <a:pt x="242078" y="274787"/>
                    <a:pt x="242941" y="270524"/>
                    <a:pt x="240846" y="267363"/>
                  </a:cubicBezTo>
                  <a:cubicBezTo>
                    <a:pt x="240812" y="267313"/>
                    <a:pt x="240779" y="267264"/>
                    <a:pt x="240745" y="267215"/>
                  </a:cubicBezTo>
                  <a:cubicBezTo>
                    <a:pt x="232829" y="254779"/>
                    <a:pt x="235285" y="235203"/>
                    <a:pt x="238131" y="212542"/>
                  </a:cubicBezTo>
                  <a:lnTo>
                    <a:pt x="238345" y="210838"/>
                  </a:lnTo>
                  <a:cubicBezTo>
                    <a:pt x="242010" y="184249"/>
                    <a:pt x="244837" y="156218"/>
                    <a:pt x="236131" y="130101"/>
                  </a:cubicBezTo>
                  <a:cubicBezTo>
                    <a:pt x="235060" y="126895"/>
                    <a:pt x="235768" y="123361"/>
                    <a:pt x="237991" y="120815"/>
                  </a:cubicBezTo>
                  <a:lnTo>
                    <a:pt x="299271" y="50768"/>
                  </a:lnTo>
                  <a:lnTo>
                    <a:pt x="313615" y="63309"/>
                  </a:lnTo>
                  <a:lnTo>
                    <a:pt x="255832" y="129358"/>
                  </a:lnTo>
                  <a:cubicBezTo>
                    <a:pt x="262155" y="156941"/>
                    <a:pt x="262630" y="185541"/>
                    <a:pt x="257228" y="213318"/>
                  </a:cubicBezTo>
                  <a:lnTo>
                    <a:pt x="257037" y="214911"/>
                  </a:lnTo>
                  <a:cubicBezTo>
                    <a:pt x="254953" y="231519"/>
                    <a:pt x="252591" y="250344"/>
                    <a:pt x="256711" y="256821"/>
                  </a:cubicBezTo>
                  <a:cubicBezTo>
                    <a:pt x="264626" y="268747"/>
                    <a:pt x="261374" y="284831"/>
                    <a:pt x="249448" y="292745"/>
                  </a:cubicBezTo>
                  <a:cubicBezTo>
                    <a:pt x="237571" y="300627"/>
                    <a:pt x="221557" y="297438"/>
                    <a:pt x="213607" y="285607"/>
                  </a:cubicBezTo>
                  <a:cubicBezTo>
                    <a:pt x="201987" y="266393"/>
                    <a:pt x="196161" y="244233"/>
                    <a:pt x="196827" y="221790"/>
                  </a:cubicBezTo>
                  <a:cubicBezTo>
                    <a:pt x="196823" y="221737"/>
                    <a:pt x="196776" y="221698"/>
                    <a:pt x="196724" y="221702"/>
                  </a:cubicBezTo>
                  <a:cubicBezTo>
                    <a:pt x="196708" y="221704"/>
                    <a:pt x="196691" y="221710"/>
                    <a:pt x="196677" y="221719"/>
                  </a:cubicBezTo>
                  <a:cubicBezTo>
                    <a:pt x="193266" y="224449"/>
                    <a:pt x="190143" y="227206"/>
                    <a:pt x="187227" y="230048"/>
                  </a:cubicBezTo>
                  <a:lnTo>
                    <a:pt x="137133" y="323350"/>
                  </a:lnTo>
                  <a:cubicBezTo>
                    <a:pt x="132300" y="332217"/>
                    <a:pt x="123081" y="337810"/>
                    <a:pt x="112985" y="3380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  <p:sp>
          <p:nvSpPr>
            <p:cNvPr id="19" name="Freeform: Shape 32">
              <a:extLst>
                <a:ext uri="{FF2B5EF4-FFF2-40B4-BE49-F238E27FC236}">
                  <a16:creationId xmlns:a16="http://schemas.microsoft.com/office/drawing/2014/main" id="{4F337D56-1148-621E-DB39-63D6B7B827BA}"/>
                </a:ext>
              </a:extLst>
            </p:cNvPr>
            <p:cNvSpPr/>
            <p:nvPr/>
          </p:nvSpPr>
          <p:spPr>
            <a:xfrm>
              <a:off x="2214000" y="1390013"/>
              <a:ext cx="323292" cy="323393"/>
            </a:xfrm>
            <a:custGeom>
              <a:avLst/>
              <a:gdLst>
                <a:gd name="connsiteX0" fmla="*/ 214411 w 323292"/>
                <a:gd name="connsiteY0" fmla="*/ 323371 h 323393"/>
                <a:gd name="connsiteX1" fmla="*/ 190384 w 323292"/>
                <a:gd name="connsiteY1" fmla="*/ 309821 h 323393"/>
                <a:gd name="connsiteX2" fmla="*/ 178036 w 323292"/>
                <a:gd name="connsiteY2" fmla="*/ 287688 h 323393"/>
                <a:gd name="connsiteX3" fmla="*/ 177866 w 323292"/>
                <a:gd name="connsiteY3" fmla="*/ 287750 h 323393"/>
                <a:gd name="connsiteX4" fmla="*/ 178161 w 323292"/>
                <a:gd name="connsiteY4" fmla="*/ 288856 h 323393"/>
                <a:gd name="connsiteX5" fmla="*/ 159130 w 323292"/>
                <a:gd name="connsiteY5" fmla="*/ 321040 h 323393"/>
                <a:gd name="connsiteX6" fmla="*/ 151382 w 323292"/>
                <a:gd name="connsiteY6" fmla="*/ 322500 h 323393"/>
                <a:gd name="connsiteX7" fmla="*/ 125448 w 323292"/>
                <a:gd name="connsiteY7" fmla="*/ 301904 h 323393"/>
                <a:gd name="connsiteX8" fmla="*/ 107750 w 323292"/>
                <a:gd name="connsiteY8" fmla="*/ 231081 h 323393"/>
                <a:gd name="connsiteX9" fmla="*/ 63437 w 323292"/>
                <a:gd name="connsiteY9" fmla="*/ 133134 h 323393"/>
                <a:gd name="connsiteX10" fmla="*/ 0 w 323292"/>
                <a:gd name="connsiteY10" fmla="*/ 65563 h 323393"/>
                <a:gd name="connsiteX11" fmla="*/ 13897 w 323292"/>
                <a:gd name="connsiteY11" fmla="*/ 52528 h 323393"/>
                <a:gd name="connsiteX12" fmla="*/ 81298 w 323292"/>
                <a:gd name="connsiteY12" fmla="*/ 124325 h 323393"/>
                <a:gd name="connsiteX13" fmla="*/ 83012 w 323292"/>
                <a:gd name="connsiteY13" fmla="*/ 134803 h 323393"/>
                <a:gd name="connsiteX14" fmla="*/ 123113 w 323292"/>
                <a:gd name="connsiteY14" fmla="*/ 219554 h 323393"/>
                <a:gd name="connsiteX15" fmla="*/ 125615 w 323292"/>
                <a:gd name="connsiteY15" fmla="*/ 223979 h 323393"/>
                <a:gd name="connsiteX16" fmla="*/ 143998 w 323292"/>
                <a:gd name="connsiteY16" fmla="*/ 297531 h 323393"/>
                <a:gd name="connsiteX17" fmla="*/ 151393 w 323292"/>
                <a:gd name="connsiteY17" fmla="*/ 303448 h 323393"/>
                <a:gd name="connsiteX18" fmla="*/ 153272 w 323292"/>
                <a:gd name="connsiteY18" fmla="*/ 302906 h 323393"/>
                <a:gd name="connsiteX19" fmla="*/ 159558 w 323292"/>
                <a:gd name="connsiteY19" fmla="*/ 292894 h 323393"/>
                <a:gd name="connsiteX20" fmla="*/ 159532 w 323292"/>
                <a:gd name="connsiteY20" fmla="*/ 292784 h 323393"/>
                <a:gd name="connsiteX21" fmla="*/ 142992 w 323292"/>
                <a:gd name="connsiteY21" fmla="*/ 224136 h 323393"/>
                <a:gd name="connsiteX22" fmla="*/ 150022 w 323292"/>
                <a:gd name="connsiteY22" fmla="*/ 212645 h 323393"/>
                <a:gd name="connsiteX23" fmla="*/ 160572 w 323292"/>
                <a:gd name="connsiteY23" fmla="*/ 217268 h 323393"/>
                <a:gd name="connsiteX24" fmla="*/ 206969 w 323292"/>
                <a:gd name="connsiteY24" fmla="*/ 300452 h 323393"/>
                <a:gd name="connsiteX25" fmla="*/ 214411 w 323292"/>
                <a:gd name="connsiteY25" fmla="*/ 304321 h 323393"/>
                <a:gd name="connsiteX26" fmla="*/ 217871 w 323292"/>
                <a:gd name="connsiteY26" fmla="*/ 303298 h 323393"/>
                <a:gd name="connsiteX27" fmla="*/ 218903 w 323292"/>
                <a:gd name="connsiteY27" fmla="*/ 302700 h 323393"/>
                <a:gd name="connsiteX28" fmla="*/ 222335 w 323292"/>
                <a:gd name="connsiteY28" fmla="*/ 298452 h 323393"/>
                <a:gd name="connsiteX29" fmla="*/ 221842 w 323292"/>
                <a:gd name="connsiteY29" fmla="*/ 292205 h 323393"/>
                <a:gd name="connsiteX30" fmla="*/ 181568 w 323292"/>
                <a:gd name="connsiteY30" fmla="*/ 219519 h 323393"/>
                <a:gd name="connsiteX31" fmla="*/ 185283 w 323292"/>
                <a:gd name="connsiteY31" fmla="*/ 206571 h 323393"/>
                <a:gd name="connsiteX32" fmla="*/ 196870 w 323292"/>
                <a:gd name="connsiteY32" fmla="*/ 208411 h 323393"/>
                <a:gd name="connsiteX33" fmla="*/ 256402 w 323292"/>
                <a:gd name="connsiteY33" fmla="*/ 272330 h 323393"/>
                <a:gd name="connsiteX34" fmla="*/ 268521 w 323292"/>
                <a:gd name="connsiteY34" fmla="*/ 272488 h 323393"/>
                <a:gd name="connsiteX35" fmla="*/ 268521 w 323292"/>
                <a:gd name="connsiteY35" fmla="*/ 261457 h 323393"/>
                <a:gd name="connsiteX36" fmla="*/ 204829 w 323292"/>
                <a:gd name="connsiteY36" fmla="*/ 193391 h 323393"/>
                <a:gd name="connsiteX37" fmla="*/ 205283 w 323292"/>
                <a:gd name="connsiteY37" fmla="*/ 179928 h 323393"/>
                <a:gd name="connsiteX38" fmla="*/ 217089 w 323292"/>
                <a:gd name="connsiteY38" fmla="*/ 178973 h 323393"/>
                <a:gd name="connsiteX39" fmla="*/ 291503 w 323292"/>
                <a:gd name="connsiteY39" fmla="*/ 228884 h 323393"/>
                <a:gd name="connsiteX40" fmla="*/ 295828 w 323292"/>
                <a:gd name="connsiteY40" fmla="*/ 229898 h 323393"/>
                <a:gd name="connsiteX41" fmla="*/ 302782 w 323292"/>
                <a:gd name="connsiteY41" fmla="*/ 226254 h 323393"/>
                <a:gd name="connsiteX42" fmla="*/ 301042 w 323292"/>
                <a:gd name="connsiteY42" fmla="*/ 214951 h 323393"/>
                <a:gd name="connsiteX43" fmla="*/ 211763 w 323292"/>
                <a:gd name="connsiteY43" fmla="*/ 155407 h 323393"/>
                <a:gd name="connsiteX44" fmla="*/ 209667 w 323292"/>
                <a:gd name="connsiteY44" fmla="*/ 153512 h 323393"/>
                <a:gd name="connsiteX45" fmla="*/ 189417 w 323292"/>
                <a:gd name="connsiteY45" fmla="*/ 122270 h 323393"/>
                <a:gd name="connsiteX46" fmla="*/ 193216 w 323292"/>
                <a:gd name="connsiteY46" fmla="*/ 109346 h 323393"/>
                <a:gd name="connsiteX47" fmla="*/ 197780 w 323292"/>
                <a:gd name="connsiteY47" fmla="*/ 108182 h 323393"/>
                <a:gd name="connsiteX48" fmla="*/ 200821 w 323292"/>
                <a:gd name="connsiteY48" fmla="*/ 108431 h 323393"/>
                <a:gd name="connsiteX49" fmla="*/ 272026 w 323292"/>
                <a:gd name="connsiteY49" fmla="*/ 103203 h 323393"/>
                <a:gd name="connsiteX50" fmla="*/ 275050 w 323292"/>
                <a:gd name="connsiteY50" fmla="*/ 99393 h 323393"/>
                <a:gd name="connsiteX51" fmla="*/ 274371 w 323292"/>
                <a:gd name="connsiteY51" fmla="*/ 94312 h 323393"/>
                <a:gd name="connsiteX52" fmla="*/ 270520 w 323292"/>
                <a:gd name="connsiteY52" fmla="*/ 91200 h 323393"/>
                <a:gd name="connsiteX53" fmla="*/ 265431 w 323292"/>
                <a:gd name="connsiteY53" fmla="*/ 91882 h 323393"/>
                <a:gd name="connsiteX54" fmla="*/ 211267 w 323292"/>
                <a:gd name="connsiteY54" fmla="*/ 89691 h 323393"/>
                <a:gd name="connsiteX55" fmla="*/ 209760 w 323292"/>
                <a:gd name="connsiteY55" fmla="*/ 89364 h 323393"/>
                <a:gd name="connsiteX56" fmla="*/ 129309 w 323292"/>
                <a:gd name="connsiteY56" fmla="*/ 84012 h 323393"/>
                <a:gd name="connsiteX57" fmla="*/ 119915 w 323292"/>
                <a:gd name="connsiteY57" fmla="*/ 81313 h 323393"/>
                <a:gd name="connsiteX58" fmla="*/ 56012 w 323292"/>
                <a:gd name="connsiteY58" fmla="*/ 13019 h 323393"/>
                <a:gd name="connsiteX59" fmla="*/ 69926 w 323292"/>
                <a:gd name="connsiteY59" fmla="*/ 0 h 323393"/>
                <a:gd name="connsiteX60" fmla="*/ 130052 w 323292"/>
                <a:gd name="connsiteY60" fmla="*/ 64266 h 323393"/>
                <a:gd name="connsiteX61" fmla="*/ 214020 w 323292"/>
                <a:gd name="connsiteY61" fmla="*/ 70798 h 323393"/>
                <a:gd name="connsiteX62" fmla="*/ 215313 w 323292"/>
                <a:gd name="connsiteY62" fmla="*/ 71077 h 323393"/>
                <a:gd name="connsiteX63" fmla="*/ 256249 w 323292"/>
                <a:gd name="connsiteY63" fmla="*/ 75200 h 323393"/>
                <a:gd name="connsiteX64" fmla="*/ 275616 w 323292"/>
                <a:gd name="connsiteY64" fmla="*/ 72851 h 323393"/>
                <a:gd name="connsiteX65" fmla="*/ 291019 w 323292"/>
                <a:gd name="connsiteY65" fmla="*/ 85070 h 323393"/>
                <a:gd name="connsiteX66" fmla="*/ 293400 w 323292"/>
                <a:gd name="connsiteY66" fmla="*/ 104501 h 323393"/>
                <a:gd name="connsiteX67" fmla="*/ 281188 w 323292"/>
                <a:gd name="connsiteY67" fmla="*/ 119906 h 323393"/>
                <a:gd name="connsiteX68" fmla="*/ 216471 w 323292"/>
                <a:gd name="connsiteY68" fmla="*/ 130316 h 323393"/>
                <a:gd name="connsiteX69" fmla="*/ 216375 w 323292"/>
                <a:gd name="connsiteY69" fmla="*/ 130411 h 323393"/>
                <a:gd name="connsiteX70" fmla="*/ 216385 w 323292"/>
                <a:gd name="connsiteY70" fmla="*/ 130455 h 323393"/>
                <a:gd name="connsiteX71" fmla="*/ 223536 w 323292"/>
                <a:gd name="connsiteY71" fmla="*/ 140361 h 323393"/>
                <a:gd name="connsiteX72" fmla="*/ 311613 w 323292"/>
                <a:gd name="connsiteY72" fmla="*/ 199095 h 323393"/>
                <a:gd name="connsiteX73" fmla="*/ 318328 w 323292"/>
                <a:gd name="connsiteY73" fmla="*/ 237266 h 323393"/>
                <a:gd name="connsiteX74" fmla="*/ 295828 w 323292"/>
                <a:gd name="connsiteY74" fmla="*/ 248943 h 323393"/>
                <a:gd name="connsiteX75" fmla="*/ 280912 w 323292"/>
                <a:gd name="connsiteY75" fmla="*/ 244716 h 323393"/>
                <a:gd name="connsiteX76" fmla="*/ 276286 w 323292"/>
                <a:gd name="connsiteY76" fmla="*/ 241613 h 323393"/>
                <a:gd name="connsiteX77" fmla="*/ 276171 w 323292"/>
                <a:gd name="connsiteY77" fmla="*/ 241753 h 323393"/>
                <a:gd name="connsiteX78" fmla="*/ 282648 w 323292"/>
                <a:gd name="connsiteY78" fmla="*/ 248674 h 323393"/>
                <a:gd name="connsiteX79" fmla="*/ 281550 w 323292"/>
                <a:gd name="connsiteY79" fmla="*/ 286429 h 323393"/>
                <a:gd name="connsiteX80" fmla="*/ 280537 w 323292"/>
                <a:gd name="connsiteY80" fmla="*/ 287311 h 323393"/>
                <a:gd name="connsiteX81" fmla="*/ 262565 w 323292"/>
                <a:gd name="connsiteY81" fmla="*/ 293598 h 323393"/>
                <a:gd name="connsiteX82" fmla="*/ 242687 w 323292"/>
                <a:gd name="connsiteY82" fmla="*/ 285550 h 323393"/>
                <a:gd name="connsiteX83" fmla="*/ 236401 w 323292"/>
                <a:gd name="connsiteY83" fmla="*/ 278794 h 323393"/>
                <a:gd name="connsiteX84" fmla="*/ 236254 w 323292"/>
                <a:gd name="connsiteY84" fmla="*/ 278900 h 323393"/>
                <a:gd name="connsiteX85" fmla="*/ 238505 w 323292"/>
                <a:gd name="connsiteY85" fmla="*/ 282959 h 323393"/>
                <a:gd name="connsiteX86" fmla="*/ 240533 w 323292"/>
                <a:gd name="connsiteY86" fmla="*/ 304076 h 323393"/>
                <a:gd name="connsiteX87" fmla="*/ 227938 w 323292"/>
                <a:gd name="connsiteY87" fmla="*/ 319473 h 323393"/>
                <a:gd name="connsiteX88" fmla="*/ 214411 w 323292"/>
                <a:gd name="connsiteY88" fmla="*/ 323371 h 32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23292" h="323393">
                  <a:moveTo>
                    <a:pt x="214411" y="323371"/>
                  </a:moveTo>
                  <a:cubicBezTo>
                    <a:pt x="204480" y="323779"/>
                    <a:pt x="195173" y="318530"/>
                    <a:pt x="190384" y="309821"/>
                  </a:cubicBezTo>
                  <a:lnTo>
                    <a:pt x="178036" y="287688"/>
                  </a:lnTo>
                  <a:cubicBezTo>
                    <a:pt x="177879" y="287408"/>
                    <a:pt x="177803" y="287436"/>
                    <a:pt x="177866" y="287750"/>
                  </a:cubicBezTo>
                  <a:lnTo>
                    <a:pt x="178161" y="288856"/>
                  </a:lnTo>
                  <a:cubicBezTo>
                    <a:pt x="181214" y="302911"/>
                    <a:pt x="172917" y="316942"/>
                    <a:pt x="159130" y="321040"/>
                  </a:cubicBezTo>
                  <a:cubicBezTo>
                    <a:pt x="156695" y="322119"/>
                    <a:pt x="154043" y="322619"/>
                    <a:pt x="151382" y="322500"/>
                  </a:cubicBezTo>
                  <a:cubicBezTo>
                    <a:pt x="138958" y="322620"/>
                    <a:pt x="128145" y="314033"/>
                    <a:pt x="125448" y="301904"/>
                  </a:cubicBezTo>
                  <a:lnTo>
                    <a:pt x="107750" y="231081"/>
                  </a:lnTo>
                  <a:cubicBezTo>
                    <a:pt x="97723" y="220554"/>
                    <a:pt x="53171" y="171080"/>
                    <a:pt x="63437" y="133134"/>
                  </a:cubicBezTo>
                  <a:lnTo>
                    <a:pt x="0" y="65563"/>
                  </a:lnTo>
                  <a:lnTo>
                    <a:pt x="13897" y="52528"/>
                  </a:lnTo>
                  <a:lnTo>
                    <a:pt x="81298" y="124325"/>
                  </a:lnTo>
                  <a:cubicBezTo>
                    <a:pt x="83943" y="127145"/>
                    <a:pt x="84621" y="131286"/>
                    <a:pt x="83012" y="134803"/>
                  </a:cubicBezTo>
                  <a:cubicBezTo>
                    <a:pt x="72821" y="157125"/>
                    <a:pt x="102201" y="198634"/>
                    <a:pt x="123113" y="219554"/>
                  </a:cubicBezTo>
                  <a:cubicBezTo>
                    <a:pt x="124332" y="220775"/>
                    <a:pt x="125197" y="222305"/>
                    <a:pt x="125615" y="223979"/>
                  </a:cubicBezTo>
                  <a:lnTo>
                    <a:pt x="143998" y="297531"/>
                  </a:lnTo>
                  <a:cubicBezTo>
                    <a:pt x="144730" y="301018"/>
                    <a:pt x="147830" y="303499"/>
                    <a:pt x="151393" y="303448"/>
                  </a:cubicBezTo>
                  <a:cubicBezTo>
                    <a:pt x="152001" y="303208"/>
                    <a:pt x="152630" y="303027"/>
                    <a:pt x="153272" y="302906"/>
                  </a:cubicBezTo>
                  <a:cubicBezTo>
                    <a:pt x="157772" y="301878"/>
                    <a:pt x="160587" y="297394"/>
                    <a:pt x="159558" y="292894"/>
                  </a:cubicBezTo>
                  <a:cubicBezTo>
                    <a:pt x="159549" y="292857"/>
                    <a:pt x="159541" y="292820"/>
                    <a:pt x="159532" y="292784"/>
                  </a:cubicBezTo>
                  <a:lnTo>
                    <a:pt x="142992" y="224136"/>
                  </a:lnTo>
                  <a:cubicBezTo>
                    <a:pt x="141761" y="219022"/>
                    <a:pt x="144908" y="213877"/>
                    <a:pt x="150022" y="212645"/>
                  </a:cubicBezTo>
                  <a:cubicBezTo>
                    <a:pt x="154177" y="211644"/>
                    <a:pt x="158491" y="213534"/>
                    <a:pt x="160572" y="217268"/>
                  </a:cubicBezTo>
                  <a:lnTo>
                    <a:pt x="206969" y="300452"/>
                  </a:lnTo>
                  <a:cubicBezTo>
                    <a:pt x="208368" y="303199"/>
                    <a:pt x="211358" y="304754"/>
                    <a:pt x="214411" y="304321"/>
                  </a:cubicBezTo>
                  <a:cubicBezTo>
                    <a:pt x="215631" y="304269"/>
                    <a:pt x="216819" y="303918"/>
                    <a:pt x="217871" y="303298"/>
                  </a:cubicBezTo>
                  <a:cubicBezTo>
                    <a:pt x="218203" y="303078"/>
                    <a:pt x="218547" y="302879"/>
                    <a:pt x="218903" y="302700"/>
                  </a:cubicBezTo>
                  <a:cubicBezTo>
                    <a:pt x="220582" y="301815"/>
                    <a:pt x="221823" y="300279"/>
                    <a:pt x="222335" y="298452"/>
                  </a:cubicBezTo>
                  <a:cubicBezTo>
                    <a:pt x="223008" y="296387"/>
                    <a:pt x="222831" y="294139"/>
                    <a:pt x="221842" y="292205"/>
                  </a:cubicBezTo>
                  <a:lnTo>
                    <a:pt x="181568" y="219519"/>
                  </a:lnTo>
                  <a:cubicBezTo>
                    <a:pt x="179019" y="214917"/>
                    <a:pt x="180682" y="209120"/>
                    <a:pt x="185283" y="206571"/>
                  </a:cubicBezTo>
                  <a:cubicBezTo>
                    <a:pt x="189109" y="204450"/>
                    <a:pt x="193889" y="205209"/>
                    <a:pt x="196870" y="208411"/>
                  </a:cubicBezTo>
                  <a:lnTo>
                    <a:pt x="256402" y="272330"/>
                  </a:lnTo>
                  <a:cubicBezTo>
                    <a:pt x="259881" y="275281"/>
                    <a:pt x="264966" y="275348"/>
                    <a:pt x="268521" y="272488"/>
                  </a:cubicBezTo>
                  <a:cubicBezTo>
                    <a:pt x="271359" y="269358"/>
                    <a:pt x="271359" y="264586"/>
                    <a:pt x="268521" y="261457"/>
                  </a:cubicBezTo>
                  <a:lnTo>
                    <a:pt x="204829" y="193391"/>
                  </a:lnTo>
                  <a:cubicBezTo>
                    <a:pt x="201237" y="189548"/>
                    <a:pt x="201439" y="183521"/>
                    <a:pt x="205283" y="179928"/>
                  </a:cubicBezTo>
                  <a:cubicBezTo>
                    <a:pt x="208518" y="176904"/>
                    <a:pt x="213410" y="176508"/>
                    <a:pt x="217089" y="178973"/>
                  </a:cubicBezTo>
                  <a:lnTo>
                    <a:pt x="291503" y="228884"/>
                  </a:lnTo>
                  <a:cubicBezTo>
                    <a:pt x="292828" y="229604"/>
                    <a:pt x="294322" y="229954"/>
                    <a:pt x="295828" y="229898"/>
                  </a:cubicBezTo>
                  <a:cubicBezTo>
                    <a:pt x="298590" y="229842"/>
                    <a:pt x="301164" y="228492"/>
                    <a:pt x="302782" y="226254"/>
                  </a:cubicBezTo>
                  <a:cubicBezTo>
                    <a:pt x="305235" y="222609"/>
                    <a:pt x="304479" y="217690"/>
                    <a:pt x="301042" y="214951"/>
                  </a:cubicBezTo>
                  <a:lnTo>
                    <a:pt x="211763" y="155407"/>
                  </a:lnTo>
                  <a:cubicBezTo>
                    <a:pt x="210975" y="154882"/>
                    <a:pt x="210268" y="154243"/>
                    <a:pt x="209667" y="153512"/>
                  </a:cubicBezTo>
                  <a:cubicBezTo>
                    <a:pt x="201963" y="143748"/>
                    <a:pt x="195183" y="133289"/>
                    <a:pt x="189417" y="122270"/>
                  </a:cubicBezTo>
                  <a:cubicBezTo>
                    <a:pt x="186898" y="117652"/>
                    <a:pt x="188598" y="111865"/>
                    <a:pt x="193216" y="109346"/>
                  </a:cubicBezTo>
                  <a:cubicBezTo>
                    <a:pt x="194616" y="108582"/>
                    <a:pt x="196185" y="108182"/>
                    <a:pt x="197780" y="108182"/>
                  </a:cubicBezTo>
                  <a:cubicBezTo>
                    <a:pt x="198799" y="108182"/>
                    <a:pt x="199816" y="108265"/>
                    <a:pt x="200821" y="108431"/>
                  </a:cubicBezTo>
                  <a:cubicBezTo>
                    <a:pt x="224455" y="114892"/>
                    <a:pt x="249589" y="113046"/>
                    <a:pt x="272026" y="103203"/>
                  </a:cubicBezTo>
                  <a:cubicBezTo>
                    <a:pt x="273511" y="102399"/>
                    <a:pt x="274604" y="101022"/>
                    <a:pt x="275050" y="99393"/>
                  </a:cubicBezTo>
                  <a:cubicBezTo>
                    <a:pt x="275507" y="97677"/>
                    <a:pt x="275262" y="95848"/>
                    <a:pt x="274371" y="94312"/>
                  </a:cubicBezTo>
                  <a:cubicBezTo>
                    <a:pt x="273568" y="92790"/>
                    <a:pt x="272176" y="91665"/>
                    <a:pt x="270520" y="91200"/>
                  </a:cubicBezTo>
                  <a:cubicBezTo>
                    <a:pt x="268799" y="90752"/>
                    <a:pt x="266972" y="90997"/>
                    <a:pt x="265431" y="91882"/>
                  </a:cubicBezTo>
                  <a:cubicBezTo>
                    <a:pt x="252883" y="98732"/>
                    <a:pt x="233601" y="94549"/>
                    <a:pt x="211267" y="89691"/>
                  </a:cubicBezTo>
                  <a:lnTo>
                    <a:pt x="209760" y="89364"/>
                  </a:lnTo>
                  <a:cubicBezTo>
                    <a:pt x="186190" y="83673"/>
                    <a:pt x="157094" y="76643"/>
                    <a:pt x="129309" y="84012"/>
                  </a:cubicBezTo>
                  <a:cubicBezTo>
                    <a:pt x="125920" y="84906"/>
                    <a:pt x="122313" y="83870"/>
                    <a:pt x="119915" y="81313"/>
                  </a:cubicBezTo>
                  <a:lnTo>
                    <a:pt x="56012" y="13019"/>
                  </a:lnTo>
                  <a:lnTo>
                    <a:pt x="69926" y="0"/>
                  </a:lnTo>
                  <a:lnTo>
                    <a:pt x="130052" y="64266"/>
                  </a:lnTo>
                  <a:cubicBezTo>
                    <a:pt x="160532" y="57884"/>
                    <a:pt x="190030" y="65008"/>
                    <a:pt x="214020" y="70798"/>
                  </a:cubicBezTo>
                  <a:lnTo>
                    <a:pt x="215313" y="71077"/>
                  </a:lnTo>
                  <a:cubicBezTo>
                    <a:pt x="230763" y="74442"/>
                    <a:pt x="249971" y="78630"/>
                    <a:pt x="256249" y="75200"/>
                  </a:cubicBezTo>
                  <a:cubicBezTo>
                    <a:pt x="262142" y="71894"/>
                    <a:pt x="269103" y="71050"/>
                    <a:pt x="275616" y="72851"/>
                  </a:cubicBezTo>
                  <a:cubicBezTo>
                    <a:pt x="282190" y="74677"/>
                    <a:pt x="287745" y="79084"/>
                    <a:pt x="291019" y="85070"/>
                  </a:cubicBezTo>
                  <a:cubicBezTo>
                    <a:pt x="294355" y="90975"/>
                    <a:pt x="295212" y="97964"/>
                    <a:pt x="293400" y="104501"/>
                  </a:cubicBezTo>
                  <a:cubicBezTo>
                    <a:pt x="291578" y="111076"/>
                    <a:pt x="287173" y="116633"/>
                    <a:pt x="281188" y="119906"/>
                  </a:cubicBezTo>
                  <a:cubicBezTo>
                    <a:pt x="261090" y="129606"/>
                    <a:pt x="238596" y="133224"/>
                    <a:pt x="216471" y="130316"/>
                  </a:cubicBezTo>
                  <a:cubicBezTo>
                    <a:pt x="216418" y="130315"/>
                    <a:pt x="216375" y="130358"/>
                    <a:pt x="216375" y="130411"/>
                  </a:cubicBezTo>
                  <a:cubicBezTo>
                    <a:pt x="216375" y="130426"/>
                    <a:pt x="216378" y="130441"/>
                    <a:pt x="216385" y="130455"/>
                  </a:cubicBezTo>
                  <a:cubicBezTo>
                    <a:pt x="218597" y="133811"/>
                    <a:pt x="220971" y="137150"/>
                    <a:pt x="223536" y="140361"/>
                  </a:cubicBezTo>
                  <a:lnTo>
                    <a:pt x="311613" y="199095"/>
                  </a:lnTo>
                  <a:cubicBezTo>
                    <a:pt x="324008" y="207782"/>
                    <a:pt x="327014" y="224871"/>
                    <a:pt x="318328" y="237266"/>
                  </a:cubicBezTo>
                  <a:cubicBezTo>
                    <a:pt x="313188" y="244602"/>
                    <a:pt x="304786" y="248963"/>
                    <a:pt x="295828" y="248943"/>
                  </a:cubicBezTo>
                  <a:cubicBezTo>
                    <a:pt x="290551" y="249016"/>
                    <a:pt x="285367" y="247547"/>
                    <a:pt x="280912" y="244716"/>
                  </a:cubicBezTo>
                  <a:cubicBezTo>
                    <a:pt x="280912" y="244716"/>
                    <a:pt x="278806" y="243315"/>
                    <a:pt x="276286" y="241613"/>
                  </a:cubicBezTo>
                  <a:cubicBezTo>
                    <a:pt x="275915" y="241363"/>
                    <a:pt x="275866" y="241423"/>
                    <a:pt x="276171" y="241753"/>
                  </a:cubicBezTo>
                  <a:lnTo>
                    <a:pt x="282648" y="248674"/>
                  </a:lnTo>
                  <a:cubicBezTo>
                    <a:pt x="292461" y="259519"/>
                    <a:pt x="291977" y="276173"/>
                    <a:pt x="281550" y="286429"/>
                  </a:cubicBezTo>
                  <a:cubicBezTo>
                    <a:pt x="281235" y="286748"/>
                    <a:pt x="280896" y="287043"/>
                    <a:pt x="280537" y="287311"/>
                  </a:cubicBezTo>
                  <a:cubicBezTo>
                    <a:pt x="275378" y="291284"/>
                    <a:pt x="269076" y="293488"/>
                    <a:pt x="262565" y="293598"/>
                  </a:cubicBezTo>
                  <a:cubicBezTo>
                    <a:pt x="255122" y="293720"/>
                    <a:pt x="247949" y="290815"/>
                    <a:pt x="242687" y="285550"/>
                  </a:cubicBezTo>
                  <a:lnTo>
                    <a:pt x="236401" y="278794"/>
                  </a:lnTo>
                  <a:cubicBezTo>
                    <a:pt x="236121" y="278492"/>
                    <a:pt x="236054" y="278540"/>
                    <a:pt x="236254" y="278900"/>
                  </a:cubicBezTo>
                  <a:lnTo>
                    <a:pt x="238505" y="282959"/>
                  </a:lnTo>
                  <a:cubicBezTo>
                    <a:pt x="242013" y="289433"/>
                    <a:pt x="242746" y="297053"/>
                    <a:pt x="240533" y="304076"/>
                  </a:cubicBezTo>
                  <a:cubicBezTo>
                    <a:pt x="238564" y="310687"/>
                    <a:pt x="234028" y="316234"/>
                    <a:pt x="227938" y="319473"/>
                  </a:cubicBezTo>
                  <a:cubicBezTo>
                    <a:pt x="223865" y="321975"/>
                    <a:pt x="219189" y="323322"/>
                    <a:pt x="214411" y="32337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UY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2583AF8-5B4B-92F5-2AF8-91A55D729FE1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9B152D-A785-1E8F-18A4-0094885BF226}"/>
              </a:ext>
            </a:extLst>
          </p:cNvPr>
          <p:cNvGrpSpPr/>
          <p:nvPr/>
        </p:nvGrpSpPr>
        <p:grpSpPr>
          <a:xfrm>
            <a:off x="528034" y="5275975"/>
            <a:ext cx="9005174" cy="3220903"/>
            <a:chOff x="1294496" y="2340084"/>
            <a:chExt cx="3575954" cy="19203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B21288D-55D8-8B11-ABE5-41BDE93FD7CD}"/>
                </a:ext>
              </a:extLst>
            </p:cNvPr>
            <p:cNvSpPr txBox="1"/>
            <p:nvPr/>
          </p:nvSpPr>
          <p:spPr>
            <a:xfrm flipH="1">
              <a:off x="1294496" y="2340084"/>
              <a:ext cx="3284422" cy="385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Vicki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B62E38-9966-39B9-63C7-1CB86B7E669C}"/>
                </a:ext>
              </a:extLst>
            </p:cNvPr>
            <p:cNvSpPr txBox="1"/>
            <p:nvPr/>
          </p:nvSpPr>
          <p:spPr>
            <a:xfrm flipH="1">
              <a:off x="1294496" y="2920865"/>
              <a:ext cx="3575954" cy="133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Freelancing for 16 years as an Account Director and Medical Writer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Based in North Yorkshire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Love meetings and scientific content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 for the UK &amp; Ireland Medical Writers group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D01CED0-74AD-8941-AEAE-D80B8BC3251C}"/>
              </a:ext>
            </a:extLst>
          </p:cNvPr>
          <p:cNvSpPr txBox="1"/>
          <p:nvPr/>
        </p:nvSpPr>
        <p:spPr>
          <a:xfrm>
            <a:off x="9506120" y="8066643"/>
            <a:ext cx="330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Lazy co-workers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BD9B5-D895-74F4-B4BB-B09050D75F2C}"/>
              </a:ext>
            </a:extLst>
          </p:cNvPr>
          <p:cNvSpPr txBox="1"/>
          <p:nvPr/>
        </p:nvSpPr>
        <p:spPr>
          <a:xfrm>
            <a:off x="13947825" y="4012239"/>
            <a:ext cx="2520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Current </a:t>
            </a:r>
            <a:br>
              <a:rPr lang="en-GB" sz="2800" b="1">
                <a:solidFill>
                  <a:schemeClr val="bg1"/>
                </a:solidFill>
              </a:rPr>
            </a:br>
            <a:r>
              <a:rPr lang="en-GB" sz="2800" b="1">
                <a:solidFill>
                  <a:schemeClr val="bg1"/>
                </a:solidFill>
              </a:rPr>
              <a:t>foster cat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1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9CBDC-3587-2031-ED0C-53B390C58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A90B7E-74D8-6845-61CF-771EF215ABD5}"/>
              </a:ext>
            </a:extLst>
          </p:cNvPr>
          <p:cNvSpPr txBox="1"/>
          <p:nvPr/>
        </p:nvSpPr>
        <p:spPr>
          <a:xfrm>
            <a:off x="528034" y="110101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Rationale</a:t>
            </a:r>
            <a:endParaRPr lang="en-GB" sz="3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0C2AF-562A-3AC2-8642-BDE78F39F251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90305-E5CD-9CA1-F379-5BAC2350633A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E2CC6D-4E53-3E9B-4AD4-AD10D2D5AD2F}"/>
              </a:ext>
            </a:extLst>
          </p:cNvPr>
          <p:cNvGrpSpPr/>
          <p:nvPr/>
        </p:nvGrpSpPr>
        <p:grpSpPr>
          <a:xfrm>
            <a:off x="1022431" y="5696258"/>
            <a:ext cx="16547938" cy="1523132"/>
            <a:chOff x="523293" y="4709661"/>
            <a:chExt cx="11104563" cy="6807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C629C5D-BA89-4609-87CD-BC04A564097D}"/>
                </a:ext>
              </a:extLst>
            </p:cNvPr>
            <p:cNvSpPr/>
            <p:nvPr/>
          </p:nvSpPr>
          <p:spPr>
            <a:xfrm>
              <a:off x="523293" y="4936858"/>
              <a:ext cx="11104563" cy="4536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>
                <a:lnSpc>
                  <a:spcPct val="120000"/>
                </a:lnSpc>
                <a:buSzPts val="1900"/>
                <a:buFont typeface="Arial" panose="020B0604020202020204" pitchFamily="34" charset="0"/>
                <a:buChar char="•"/>
              </a:pPr>
              <a:endParaRPr kumimoji="1" lang="en-GB" sz="1400">
                <a:solidFill>
                  <a:schemeClr val="accent2"/>
                </a:solidFill>
              </a:endParaRPr>
            </a:p>
          </p:txBody>
        </p:sp>
        <p:sp>
          <p:nvSpPr>
            <p:cNvPr id="5" name="Rounded Rectangle 8">
              <a:extLst>
                <a:ext uri="{FF2B5EF4-FFF2-40B4-BE49-F238E27FC236}">
                  <a16:creationId xmlns:a16="http://schemas.microsoft.com/office/drawing/2014/main" id="{2AD04450-4762-1FDE-8482-FC58025B992F}"/>
                </a:ext>
              </a:extLst>
            </p:cNvPr>
            <p:cNvSpPr/>
            <p:nvPr/>
          </p:nvSpPr>
          <p:spPr>
            <a:xfrm>
              <a:off x="875730" y="4709661"/>
              <a:ext cx="10588114" cy="576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Existing surveys often categorise freelancers by job title such as MW, SMW, PMW, SD etc – terms that many freelancers and clients don’t use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E5A639A-8E42-C4D9-9825-54D445275EED}"/>
              </a:ext>
            </a:extLst>
          </p:cNvPr>
          <p:cNvGrpSpPr/>
          <p:nvPr/>
        </p:nvGrpSpPr>
        <p:grpSpPr>
          <a:xfrm>
            <a:off x="1022431" y="7453850"/>
            <a:ext cx="16547938" cy="1523132"/>
            <a:chOff x="523293" y="4709661"/>
            <a:chExt cx="11104563" cy="6807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6594BC-8698-B2DC-BC0C-4F9BD7036DF1}"/>
                </a:ext>
              </a:extLst>
            </p:cNvPr>
            <p:cNvSpPr/>
            <p:nvPr/>
          </p:nvSpPr>
          <p:spPr>
            <a:xfrm>
              <a:off x="523293" y="4936858"/>
              <a:ext cx="11104563" cy="4536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>
                <a:lnSpc>
                  <a:spcPct val="120000"/>
                </a:lnSpc>
                <a:buSzPts val="1900"/>
                <a:buFont typeface="Arial" panose="020B0604020202020204" pitchFamily="34" charset="0"/>
                <a:buChar char="•"/>
              </a:pPr>
              <a:endParaRPr kumimoji="1" lang="en-GB" sz="1400">
                <a:solidFill>
                  <a:schemeClr val="accent2"/>
                </a:solidFill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7C458FFC-C3F1-5ECC-810C-C426E7C6CC36}"/>
                </a:ext>
              </a:extLst>
            </p:cNvPr>
            <p:cNvSpPr/>
            <p:nvPr/>
          </p:nvSpPr>
          <p:spPr>
            <a:xfrm>
              <a:off x="875730" y="4709661"/>
              <a:ext cx="10588114" cy="576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conducted an independent survey to capture current freelance medical writing and editing rates, with a focus on established freelancers in the UK and Ireland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889B3F-64C2-B57A-27FB-54F18CEF812F}"/>
              </a:ext>
            </a:extLst>
          </p:cNvPr>
          <p:cNvGrpSpPr/>
          <p:nvPr/>
        </p:nvGrpSpPr>
        <p:grpSpPr>
          <a:xfrm>
            <a:off x="1022431" y="2181074"/>
            <a:ext cx="16547938" cy="1523132"/>
            <a:chOff x="523293" y="4709661"/>
            <a:chExt cx="11104563" cy="68079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F22854-C096-6591-5D85-D4BFE6E38930}"/>
                </a:ext>
              </a:extLst>
            </p:cNvPr>
            <p:cNvSpPr/>
            <p:nvPr/>
          </p:nvSpPr>
          <p:spPr>
            <a:xfrm>
              <a:off x="523293" y="4936858"/>
              <a:ext cx="11104563" cy="4536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>
                <a:lnSpc>
                  <a:spcPct val="120000"/>
                </a:lnSpc>
                <a:buSzPts val="1900"/>
                <a:buFont typeface="Arial" panose="020B0604020202020204" pitchFamily="34" charset="0"/>
                <a:buChar char="•"/>
              </a:pPr>
              <a:endParaRPr kumimoji="1" lang="en-GB" sz="1400">
                <a:solidFill>
                  <a:schemeClr val="accent2"/>
                </a:solidFill>
              </a:endParaRPr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AC37631D-D5FA-4912-7549-01A6368995DF}"/>
                </a:ext>
              </a:extLst>
            </p:cNvPr>
            <p:cNvSpPr/>
            <p:nvPr/>
          </p:nvSpPr>
          <p:spPr>
            <a:xfrm>
              <a:off x="875730" y="4709661"/>
              <a:ext cx="10588114" cy="576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Multiple surveys (e.g., by EMWA, recruitment agencies etc) report freelancer rates, but the landscape is rapidly changing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C09353-5D54-FF55-BAC4-D16B258B67AB}"/>
              </a:ext>
            </a:extLst>
          </p:cNvPr>
          <p:cNvGrpSpPr/>
          <p:nvPr/>
        </p:nvGrpSpPr>
        <p:grpSpPr>
          <a:xfrm>
            <a:off x="1022431" y="3938666"/>
            <a:ext cx="16547938" cy="1523132"/>
            <a:chOff x="523293" y="4709661"/>
            <a:chExt cx="11104563" cy="68079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FFE4ED-BB9E-10CC-0474-754AC8E459B7}"/>
                </a:ext>
              </a:extLst>
            </p:cNvPr>
            <p:cNvSpPr/>
            <p:nvPr/>
          </p:nvSpPr>
          <p:spPr>
            <a:xfrm>
              <a:off x="523293" y="4936858"/>
              <a:ext cx="11104563" cy="45360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ctr">
                <a:lnSpc>
                  <a:spcPct val="120000"/>
                </a:lnSpc>
                <a:buSzPts val="1900"/>
                <a:buFont typeface="Arial" panose="020B0604020202020204" pitchFamily="34" charset="0"/>
                <a:buChar char="•"/>
              </a:pPr>
              <a:endParaRPr kumimoji="1" lang="en-GB" sz="1400">
                <a:solidFill>
                  <a:schemeClr val="accent2"/>
                </a:solidFill>
              </a:endParaRPr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CDDE316B-9C71-8455-DB40-945FA0F37AFA}"/>
                </a:ext>
              </a:extLst>
            </p:cNvPr>
            <p:cNvSpPr/>
            <p:nvPr/>
          </p:nvSpPr>
          <p:spPr>
            <a:xfrm>
              <a:off x="875730" y="4709661"/>
              <a:ext cx="10588114" cy="576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pPr>
                <a:spcAft>
                  <a:spcPts val="3600"/>
                </a:spcAft>
              </a:pPr>
              <a:r>
                <a:rPr lang="en-GB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increasing numbers of new and often inexperienced freelancers entering the market, it is uncertain whether rates are being maintained by established freelancers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D06C971-92C1-90FF-17BB-11BFE266BCE4}"/>
              </a:ext>
            </a:extLst>
          </p:cNvPr>
          <p:cNvSpPr txBox="1"/>
          <p:nvPr/>
        </p:nvSpPr>
        <p:spPr>
          <a:xfrm>
            <a:off x="355560" y="9502906"/>
            <a:ext cx="17042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EMWA, European Medical Writers Association; MW, medical writer; PMW, principle medical writer; SD, scientific director; SMW, senior medical writer </a:t>
            </a:r>
          </a:p>
        </p:txBody>
      </p:sp>
    </p:spTree>
    <p:extLst>
      <p:ext uri="{BB962C8B-B14F-4D97-AF65-F5344CB8AC3E}">
        <p14:creationId xmlns:p14="http://schemas.microsoft.com/office/powerpoint/2010/main" val="961526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C8C03-C2E2-1FBE-478D-71A61D1C9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70118F-34D4-F531-A7E4-CB8637E188CA}"/>
              </a:ext>
            </a:extLst>
          </p:cNvPr>
          <p:cNvSpPr txBox="1"/>
          <p:nvPr/>
        </p:nvSpPr>
        <p:spPr>
          <a:xfrm>
            <a:off x="528034" y="1101018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GB" sz="3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746ED-A2EE-8D67-FC58-D2FE20E02214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253F0-75C0-4A89-2D32-1CAE0859C311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979F61-D7B3-3285-9017-555EE0799B03}"/>
              </a:ext>
            </a:extLst>
          </p:cNvPr>
          <p:cNvSpPr txBox="1"/>
          <p:nvPr/>
        </p:nvSpPr>
        <p:spPr>
          <a:xfrm>
            <a:off x="334778" y="9502906"/>
            <a:ext cx="17042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GBP, Great British Pounds</a:t>
            </a:r>
          </a:p>
        </p:txBody>
      </p:sp>
      <p:sp>
        <p:nvSpPr>
          <p:cNvPr id="3" name="Google Shape;158;p27">
            <a:extLst>
              <a:ext uri="{FF2B5EF4-FFF2-40B4-BE49-F238E27FC236}">
                <a16:creationId xmlns:a16="http://schemas.microsoft.com/office/drawing/2014/main" id="{DAF3595F-D42D-B445-B3C8-424937E47156}"/>
              </a:ext>
            </a:extLst>
          </p:cNvPr>
          <p:cNvSpPr/>
          <p:nvPr/>
        </p:nvSpPr>
        <p:spPr>
          <a:xfrm>
            <a:off x="727632" y="4488703"/>
            <a:ext cx="3888511" cy="4055765"/>
          </a:xfrm>
          <a:prstGeom prst="roundRect">
            <a:avLst>
              <a:gd name="adj" fmla="val 698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467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61;p27">
            <a:extLst>
              <a:ext uri="{FF2B5EF4-FFF2-40B4-BE49-F238E27FC236}">
                <a16:creationId xmlns:a16="http://schemas.microsoft.com/office/drawing/2014/main" id="{D077FF17-5DA6-21F9-AA2A-4A77E0431A6A}"/>
              </a:ext>
            </a:extLst>
          </p:cNvPr>
          <p:cNvSpPr/>
          <p:nvPr/>
        </p:nvSpPr>
        <p:spPr>
          <a:xfrm>
            <a:off x="4988216" y="4488703"/>
            <a:ext cx="3888511" cy="4055764"/>
          </a:xfrm>
          <a:prstGeom prst="roundRect">
            <a:avLst>
              <a:gd name="adj" fmla="val 698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467" b="1" kern="0">
              <a:solidFill>
                <a:srgbClr val="000000"/>
              </a:solidFill>
              <a:latin typeface="Helvetica Neue"/>
              <a:cs typeface="Arial"/>
              <a:sym typeface="Helvetica Neue"/>
            </a:endParaRPr>
          </a:p>
        </p:txBody>
      </p:sp>
      <p:sp>
        <p:nvSpPr>
          <p:cNvPr id="12" name="Google Shape;164;p27">
            <a:extLst>
              <a:ext uri="{FF2B5EF4-FFF2-40B4-BE49-F238E27FC236}">
                <a16:creationId xmlns:a16="http://schemas.microsoft.com/office/drawing/2014/main" id="{20A21B5A-B9BD-D01D-B99C-2C5CC93A3EF0}"/>
              </a:ext>
            </a:extLst>
          </p:cNvPr>
          <p:cNvSpPr/>
          <p:nvPr/>
        </p:nvSpPr>
        <p:spPr>
          <a:xfrm>
            <a:off x="9248800" y="4488704"/>
            <a:ext cx="3888511" cy="4055763"/>
          </a:xfrm>
          <a:prstGeom prst="roundRect">
            <a:avLst>
              <a:gd name="adj" fmla="val 698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467" b="1" kern="0">
              <a:solidFill>
                <a:srgbClr val="000000"/>
              </a:solidFill>
              <a:latin typeface="Helvetica Neue"/>
              <a:cs typeface="Arial"/>
              <a:sym typeface="Helvetica Neue"/>
            </a:endParaRPr>
          </a:p>
        </p:txBody>
      </p:sp>
      <p:sp>
        <p:nvSpPr>
          <p:cNvPr id="13" name="Google Shape;167;p27">
            <a:extLst>
              <a:ext uri="{FF2B5EF4-FFF2-40B4-BE49-F238E27FC236}">
                <a16:creationId xmlns:a16="http://schemas.microsoft.com/office/drawing/2014/main" id="{181D37C4-B987-29AF-51C3-48FD6407B26F}"/>
              </a:ext>
            </a:extLst>
          </p:cNvPr>
          <p:cNvSpPr/>
          <p:nvPr/>
        </p:nvSpPr>
        <p:spPr>
          <a:xfrm>
            <a:off x="13509384" y="4488706"/>
            <a:ext cx="3888511" cy="4055761"/>
          </a:xfrm>
          <a:prstGeom prst="roundRect">
            <a:avLst>
              <a:gd name="adj" fmla="val 698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467" b="1" kern="0">
              <a:solidFill>
                <a:srgbClr val="000000"/>
              </a:solidFill>
              <a:latin typeface="Helvetica Neue"/>
              <a:cs typeface="Arial"/>
              <a:sym typeface="Helvetica Neue"/>
            </a:endParaRPr>
          </a:p>
        </p:txBody>
      </p:sp>
      <p:sp>
        <p:nvSpPr>
          <p:cNvPr id="14" name="Google Shape;158;p27">
            <a:extLst>
              <a:ext uri="{FF2B5EF4-FFF2-40B4-BE49-F238E27FC236}">
                <a16:creationId xmlns:a16="http://schemas.microsoft.com/office/drawing/2014/main" id="{2D931702-8338-EABA-E2D2-50AE8834DD31}"/>
              </a:ext>
            </a:extLst>
          </p:cNvPr>
          <p:cNvSpPr/>
          <p:nvPr/>
        </p:nvSpPr>
        <p:spPr>
          <a:xfrm>
            <a:off x="727632" y="3025224"/>
            <a:ext cx="3888511" cy="1567389"/>
          </a:xfrm>
          <a:prstGeom prst="roundRect">
            <a:avLst>
              <a:gd name="adj" fmla="val 69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467" b="1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61;p27">
            <a:extLst>
              <a:ext uri="{FF2B5EF4-FFF2-40B4-BE49-F238E27FC236}">
                <a16:creationId xmlns:a16="http://schemas.microsoft.com/office/drawing/2014/main" id="{0B19009D-98CB-EE6B-46E1-B7337CC3913D}"/>
              </a:ext>
            </a:extLst>
          </p:cNvPr>
          <p:cNvSpPr/>
          <p:nvPr/>
        </p:nvSpPr>
        <p:spPr>
          <a:xfrm>
            <a:off x="4988216" y="3025224"/>
            <a:ext cx="3888511" cy="1567388"/>
          </a:xfrm>
          <a:prstGeom prst="roundRect">
            <a:avLst>
              <a:gd name="adj" fmla="val 69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467" b="1" kern="0">
              <a:solidFill>
                <a:srgbClr val="000000"/>
              </a:solidFill>
              <a:latin typeface="Helvetica Neue"/>
              <a:cs typeface="Arial"/>
              <a:sym typeface="Helvetica Neue"/>
            </a:endParaRPr>
          </a:p>
        </p:txBody>
      </p:sp>
      <p:sp>
        <p:nvSpPr>
          <p:cNvPr id="17" name="Google Shape;164;p27">
            <a:extLst>
              <a:ext uri="{FF2B5EF4-FFF2-40B4-BE49-F238E27FC236}">
                <a16:creationId xmlns:a16="http://schemas.microsoft.com/office/drawing/2014/main" id="{D3C905A5-1715-8790-DE1F-63B3DC22B13C}"/>
              </a:ext>
            </a:extLst>
          </p:cNvPr>
          <p:cNvSpPr/>
          <p:nvPr/>
        </p:nvSpPr>
        <p:spPr>
          <a:xfrm>
            <a:off x="9248800" y="3025226"/>
            <a:ext cx="3888511" cy="1567388"/>
          </a:xfrm>
          <a:prstGeom prst="roundRect">
            <a:avLst>
              <a:gd name="adj" fmla="val 69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467" b="1" kern="0">
              <a:solidFill>
                <a:srgbClr val="000000"/>
              </a:solidFill>
              <a:latin typeface="Helvetica Neue"/>
              <a:cs typeface="Arial"/>
              <a:sym typeface="Helvetica Neue"/>
            </a:endParaRPr>
          </a:p>
        </p:txBody>
      </p:sp>
      <p:sp>
        <p:nvSpPr>
          <p:cNvPr id="19" name="Google Shape;167;p27">
            <a:extLst>
              <a:ext uri="{FF2B5EF4-FFF2-40B4-BE49-F238E27FC236}">
                <a16:creationId xmlns:a16="http://schemas.microsoft.com/office/drawing/2014/main" id="{D506F9FB-AFC5-58F6-05B7-0979260114A0}"/>
              </a:ext>
            </a:extLst>
          </p:cNvPr>
          <p:cNvSpPr/>
          <p:nvPr/>
        </p:nvSpPr>
        <p:spPr>
          <a:xfrm>
            <a:off x="13509384" y="3025227"/>
            <a:ext cx="3888511" cy="1567387"/>
          </a:xfrm>
          <a:prstGeom prst="roundRect">
            <a:avLst>
              <a:gd name="adj" fmla="val 69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467" b="1" kern="0">
              <a:solidFill>
                <a:srgbClr val="000000"/>
              </a:solidFill>
              <a:latin typeface="Helvetica Neue"/>
              <a:cs typeface="Arial"/>
              <a:sym typeface="Helvetica Neue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EEE151-E2EE-25E8-EA9F-A6CE43929E57}"/>
              </a:ext>
            </a:extLst>
          </p:cNvPr>
          <p:cNvSpPr/>
          <p:nvPr/>
        </p:nvSpPr>
        <p:spPr>
          <a:xfrm>
            <a:off x="1997800" y="2231352"/>
            <a:ext cx="1348174" cy="134817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 descr="Clipboard with solid fill">
            <a:extLst>
              <a:ext uri="{FF2B5EF4-FFF2-40B4-BE49-F238E27FC236}">
                <a16:creationId xmlns:a16="http://schemas.microsoft.com/office/drawing/2014/main" id="{8F8C99EE-1C7D-751C-7D18-DCA43D64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7245" y="2504041"/>
            <a:ext cx="1015114" cy="836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880A8B-7DF9-B25C-D594-6D3F69D7F5A3}"/>
              </a:ext>
            </a:extLst>
          </p:cNvPr>
          <p:cNvSpPr txBox="1"/>
          <p:nvPr/>
        </p:nvSpPr>
        <p:spPr>
          <a:xfrm>
            <a:off x="727632" y="3370217"/>
            <a:ext cx="3888511" cy="10923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spcAft>
                <a:spcPts val="2400"/>
              </a:spcAft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0503AC-FB02-6EB2-CAA9-0E933E7D209D}"/>
              </a:ext>
            </a:extLst>
          </p:cNvPr>
          <p:cNvSpPr txBox="1"/>
          <p:nvPr/>
        </p:nvSpPr>
        <p:spPr>
          <a:xfrm>
            <a:off x="727632" y="5858859"/>
            <a:ext cx="3888511" cy="10923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spcAft>
                <a:spcPts val="24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Anonymous, run 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via Google Forms (1–31 August 2025)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D809B89-BB97-70F9-5CD5-B5B61CE9E726}"/>
              </a:ext>
            </a:extLst>
          </p:cNvPr>
          <p:cNvSpPr/>
          <p:nvPr/>
        </p:nvSpPr>
        <p:spPr>
          <a:xfrm>
            <a:off x="6258384" y="2231352"/>
            <a:ext cx="1348174" cy="134817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88E38F-07EA-0E9E-E5AD-BC1B78F0A9FE}"/>
              </a:ext>
            </a:extLst>
          </p:cNvPr>
          <p:cNvSpPr txBox="1"/>
          <p:nvPr/>
        </p:nvSpPr>
        <p:spPr>
          <a:xfrm>
            <a:off x="4988216" y="3370217"/>
            <a:ext cx="3888511" cy="10923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spcAft>
                <a:spcPts val="2400"/>
              </a:spcAft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6BD487-3967-1143-46F7-368C28A60D36}"/>
              </a:ext>
            </a:extLst>
          </p:cNvPr>
          <p:cNvSpPr txBox="1"/>
          <p:nvPr/>
        </p:nvSpPr>
        <p:spPr>
          <a:xfrm>
            <a:off x="4988216" y="5940373"/>
            <a:ext cx="3888511" cy="10923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spcAft>
                <a:spcPts val="24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Shared on LinkedIn, in the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MedComms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Workbook, and among regional freelance WhatsApp groups in the UK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E5E522-15C3-249C-BE64-83EDAAD55188}"/>
              </a:ext>
            </a:extLst>
          </p:cNvPr>
          <p:cNvSpPr/>
          <p:nvPr/>
        </p:nvSpPr>
        <p:spPr>
          <a:xfrm>
            <a:off x="10499875" y="2231352"/>
            <a:ext cx="1348174" cy="134817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96761D-D23D-7288-D7BF-8DA705752490}"/>
              </a:ext>
            </a:extLst>
          </p:cNvPr>
          <p:cNvSpPr txBox="1"/>
          <p:nvPr/>
        </p:nvSpPr>
        <p:spPr>
          <a:xfrm>
            <a:off x="9229707" y="3370217"/>
            <a:ext cx="3888511" cy="10923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spcAft>
                <a:spcPts val="2400"/>
              </a:spcAft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156D3B-BCE8-7455-7617-F5926585D07F}"/>
              </a:ext>
            </a:extLst>
          </p:cNvPr>
          <p:cNvSpPr txBox="1"/>
          <p:nvPr/>
        </p:nvSpPr>
        <p:spPr>
          <a:xfrm>
            <a:off x="9229707" y="6003340"/>
            <a:ext cx="3888511" cy="10923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spcAft>
                <a:spcPts val="24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Median hourly rates (in GBP) calculated by client type, location and years of experience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4261052-73CD-FF57-34E0-4E6CBAE77D40}"/>
              </a:ext>
            </a:extLst>
          </p:cNvPr>
          <p:cNvSpPr/>
          <p:nvPr/>
        </p:nvSpPr>
        <p:spPr>
          <a:xfrm>
            <a:off x="14741365" y="2231352"/>
            <a:ext cx="1348174" cy="1348174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59083C-2F3B-FB62-6F91-5CD7AC34A2D2}"/>
              </a:ext>
            </a:extLst>
          </p:cNvPr>
          <p:cNvSpPr txBox="1"/>
          <p:nvPr/>
        </p:nvSpPr>
        <p:spPr>
          <a:xfrm>
            <a:off x="13471197" y="3370217"/>
            <a:ext cx="3888511" cy="10923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spcAft>
                <a:spcPts val="2400"/>
              </a:spcAft>
            </a:pPr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55557E-3E62-5356-825E-FA345DA55387}"/>
              </a:ext>
            </a:extLst>
          </p:cNvPr>
          <p:cNvSpPr txBox="1"/>
          <p:nvPr/>
        </p:nvSpPr>
        <p:spPr>
          <a:xfrm>
            <a:off x="13471197" y="5858859"/>
            <a:ext cx="3888511" cy="109238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spcAft>
                <a:spcPts val="24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Rates in other units (e.g. per word), obvious typos (e.g., £690 per hour)</a:t>
            </a:r>
          </a:p>
        </p:txBody>
      </p:sp>
      <p:pic>
        <p:nvPicPr>
          <p:cNvPr id="18" name="Graphic 17" descr="Move with solid fill">
            <a:extLst>
              <a:ext uri="{FF2B5EF4-FFF2-40B4-BE49-F238E27FC236}">
                <a16:creationId xmlns:a16="http://schemas.microsoft.com/office/drawing/2014/main" id="{1D5F25BE-BCA5-87FF-38D5-97D80DB62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5484" y="2381029"/>
            <a:ext cx="1153975" cy="989188"/>
          </a:xfrm>
          <a:prstGeom prst="rect">
            <a:avLst/>
          </a:prstGeom>
        </p:spPr>
      </p:pic>
      <p:pic>
        <p:nvPicPr>
          <p:cNvPr id="20" name="Graphic 19" descr="Calculator with solid fill">
            <a:extLst>
              <a:ext uri="{FF2B5EF4-FFF2-40B4-BE49-F238E27FC236}">
                <a16:creationId xmlns:a16="http://schemas.microsoft.com/office/drawing/2014/main" id="{2A55DC78-924F-2267-4570-D1F3EEAC9F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57730" y="2381029"/>
            <a:ext cx="1070649" cy="1070649"/>
          </a:xfrm>
          <a:prstGeom prst="rect">
            <a:avLst/>
          </a:prstGeom>
        </p:spPr>
      </p:pic>
      <p:pic>
        <p:nvPicPr>
          <p:cNvPr id="22" name="Graphic 21" descr="Badge Cross with solid fill">
            <a:extLst>
              <a:ext uri="{FF2B5EF4-FFF2-40B4-BE49-F238E27FC236}">
                <a16:creationId xmlns:a16="http://schemas.microsoft.com/office/drawing/2014/main" id="{7FE9D262-A07A-257A-2D7D-88607273B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912397" y="2402384"/>
            <a:ext cx="1006109" cy="100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54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6D692-EA2C-A20C-1635-8AB0F3DC7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2E11BA4-1B54-011D-4DF8-37EE558C47B0}"/>
              </a:ext>
            </a:extLst>
          </p:cNvPr>
          <p:cNvSpPr/>
          <p:nvPr/>
        </p:nvSpPr>
        <p:spPr>
          <a:xfrm>
            <a:off x="2085740" y="7703505"/>
            <a:ext cx="15841618" cy="1125020"/>
          </a:xfrm>
          <a:prstGeom prst="rect">
            <a:avLst/>
          </a:prstGeom>
          <a:solidFill>
            <a:srgbClr val="F2CFEE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075630-33A2-CF50-911E-7B58F76B2A40}"/>
              </a:ext>
            </a:extLst>
          </p:cNvPr>
          <p:cNvSpPr/>
          <p:nvPr/>
        </p:nvSpPr>
        <p:spPr>
          <a:xfrm>
            <a:off x="2085740" y="6261382"/>
            <a:ext cx="15841618" cy="1125020"/>
          </a:xfrm>
          <a:prstGeom prst="rect">
            <a:avLst/>
          </a:prstGeom>
          <a:solidFill>
            <a:srgbClr val="F2CFEE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E3A5F7-51B2-F4E9-9700-5A9907B5F946}"/>
              </a:ext>
            </a:extLst>
          </p:cNvPr>
          <p:cNvSpPr/>
          <p:nvPr/>
        </p:nvSpPr>
        <p:spPr>
          <a:xfrm>
            <a:off x="2085740" y="4822209"/>
            <a:ext cx="15841618" cy="1125020"/>
          </a:xfrm>
          <a:prstGeom prst="rect">
            <a:avLst/>
          </a:prstGeom>
          <a:solidFill>
            <a:srgbClr val="F2CFEE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C0F435-19E4-8EFD-C53C-AB283D53A32A}"/>
              </a:ext>
            </a:extLst>
          </p:cNvPr>
          <p:cNvSpPr/>
          <p:nvPr/>
        </p:nvSpPr>
        <p:spPr>
          <a:xfrm>
            <a:off x="2085740" y="3398045"/>
            <a:ext cx="15841618" cy="1125020"/>
          </a:xfrm>
          <a:prstGeom prst="rect">
            <a:avLst/>
          </a:prstGeom>
          <a:solidFill>
            <a:srgbClr val="F2CFEE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F6101D-6B57-84ED-F6BC-45795EF80EF3}"/>
              </a:ext>
            </a:extLst>
          </p:cNvPr>
          <p:cNvSpPr/>
          <p:nvPr/>
        </p:nvSpPr>
        <p:spPr>
          <a:xfrm>
            <a:off x="2085740" y="1963101"/>
            <a:ext cx="15841618" cy="1125020"/>
          </a:xfrm>
          <a:prstGeom prst="rect">
            <a:avLst/>
          </a:prstGeom>
          <a:solidFill>
            <a:srgbClr val="F2CFEE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46C753-5A62-C3BA-718E-43EEA0C1CC40}"/>
              </a:ext>
            </a:extLst>
          </p:cNvPr>
          <p:cNvGrpSpPr/>
          <p:nvPr/>
        </p:nvGrpSpPr>
        <p:grpSpPr>
          <a:xfrm>
            <a:off x="1042925" y="2080842"/>
            <a:ext cx="8731230" cy="914400"/>
            <a:chOff x="1042925" y="1964730"/>
            <a:chExt cx="8731230" cy="9144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08519E-4B12-7052-ED68-1FA16384D100}"/>
                </a:ext>
              </a:extLst>
            </p:cNvPr>
            <p:cNvSpPr txBox="1"/>
            <p:nvPr/>
          </p:nvSpPr>
          <p:spPr>
            <a:xfrm>
              <a:off x="2214155" y="2191099"/>
              <a:ext cx="7560000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2400"/>
                </a:spcAft>
              </a:pPr>
              <a:r>
                <a:rPr lang="en-GB" sz="2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85%</a:t>
              </a:r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were based in the UK or Ireland</a:t>
              </a:r>
            </a:p>
          </p:txBody>
        </p:sp>
        <p:pic>
          <p:nvPicPr>
            <p:cNvPr id="3" name="Graphic 2" descr="Marker with solid fill">
              <a:extLst>
                <a:ext uri="{FF2B5EF4-FFF2-40B4-BE49-F238E27FC236}">
                  <a16:creationId xmlns:a16="http://schemas.microsoft.com/office/drawing/2014/main" id="{96528A9E-BCCC-B8D7-B532-1CBB0336E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2925" y="1964730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E09CBA-82DB-439C-915B-8099E0EFB615}"/>
              </a:ext>
            </a:extLst>
          </p:cNvPr>
          <p:cNvGrpSpPr/>
          <p:nvPr/>
        </p:nvGrpSpPr>
        <p:grpSpPr>
          <a:xfrm>
            <a:off x="1042925" y="3520557"/>
            <a:ext cx="8731230" cy="914400"/>
            <a:chOff x="1042925" y="3006269"/>
            <a:chExt cx="8731230" cy="914400"/>
          </a:xfrm>
        </p:grpSpPr>
        <p:pic>
          <p:nvPicPr>
            <p:cNvPr id="5" name="Graphic 4" descr="Briefcase with solid fill">
              <a:extLst>
                <a:ext uri="{FF2B5EF4-FFF2-40B4-BE49-F238E27FC236}">
                  <a16:creationId xmlns:a16="http://schemas.microsoft.com/office/drawing/2014/main" id="{8063677E-E782-DC24-B691-EFC36B23E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2925" y="3006269"/>
              <a:ext cx="914400" cy="914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83B09E-C7A2-E179-DB60-9429A10A248D}"/>
                </a:ext>
              </a:extLst>
            </p:cNvPr>
            <p:cNvSpPr txBox="1"/>
            <p:nvPr/>
          </p:nvSpPr>
          <p:spPr>
            <a:xfrm>
              <a:off x="2214155" y="3232638"/>
              <a:ext cx="7560000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2400"/>
                </a:spcAft>
              </a:pPr>
              <a:r>
                <a:rPr lang="en-GB" sz="2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93%</a:t>
              </a:r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were</a:t>
              </a:r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medical writers,</a:t>
              </a:r>
              <a:r>
                <a:rPr lang="en-GB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7%</a:t>
              </a:r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were editors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D6C54E-7974-27E3-0D80-DAD2A3E68436}"/>
              </a:ext>
            </a:extLst>
          </p:cNvPr>
          <p:cNvGrpSpPr/>
          <p:nvPr/>
        </p:nvGrpSpPr>
        <p:grpSpPr>
          <a:xfrm>
            <a:off x="1042925" y="4960272"/>
            <a:ext cx="12742532" cy="914400"/>
            <a:chOff x="1042925" y="4352607"/>
            <a:chExt cx="12742532" cy="914400"/>
          </a:xfrm>
        </p:grpSpPr>
        <p:pic>
          <p:nvPicPr>
            <p:cNvPr id="8" name="Graphic 7" descr="Upward trend with solid fill">
              <a:extLst>
                <a:ext uri="{FF2B5EF4-FFF2-40B4-BE49-F238E27FC236}">
                  <a16:creationId xmlns:a16="http://schemas.microsoft.com/office/drawing/2014/main" id="{21C7138D-609E-9A75-4685-DE88E8C36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2925" y="4352607"/>
              <a:ext cx="914400" cy="9144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2345CED-EFC9-9840-8F35-77938703CA46}"/>
                </a:ext>
              </a:extLst>
            </p:cNvPr>
            <p:cNvSpPr txBox="1"/>
            <p:nvPr/>
          </p:nvSpPr>
          <p:spPr>
            <a:xfrm>
              <a:off x="2214154" y="4578976"/>
              <a:ext cx="11571303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2400"/>
                </a:spcAft>
              </a:pPr>
              <a:r>
                <a:rPr lang="en-GB" sz="2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65%</a:t>
              </a:r>
              <a:r>
                <a:rPr lang="en-GB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had &gt;10 years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experience</a:t>
              </a:r>
              <a:r>
                <a:rPr lang="en-GB" sz="2800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25%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had &gt;20 years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experience</a:t>
              </a:r>
              <a:r>
                <a:rPr lang="en-GB" sz="2800" baseline="30000" dirty="0" err="1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GB" sz="2800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93BE5C-5A1D-C24E-66B2-34EF68BA3423}"/>
              </a:ext>
            </a:extLst>
          </p:cNvPr>
          <p:cNvGrpSpPr/>
          <p:nvPr/>
        </p:nvGrpSpPr>
        <p:grpSpPr>
          <a:xfrm>
            <a:off x="1042925" y="6399987"/>
            <a:ext cx="10870032" cy="914400"/>
            <a:chOff x="1042925" y="5698945"/>
            <a:chExt cx="10870032" cy="9144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4C5D5E9-F711-008D-A6E4-7C3675D2AC5D}"/>
                </a:ext>
              </a:extLst>
            </p:cNvPr>
            <p:cNvSpPr txBox="1"/>
            <p:nvPr/>
          </p:nvSpPr>
          <p:spPr>
            <a:xfrm>
              <a:off x="2214154" y="5925314"/>
              <a:ext cx="9698803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2400"/>
                </a:spcAft>
              </a:pPr>
              <a:r>
                <a:rPr lang="en-GB" sz="2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74%</a:t>
              </a:r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worked outside IR35 (UK only)</a:t>
              </a:r>
            </a:p>
          </p:txBody>
        </p:sp>
        <p:pic>
          <p:nvPicPr>
            <p:cNvPr id="11" name="Graphic 10" descr="Contract with solid fill">
              <a:extLst>
                <a:ext uri="{FF2B5EF4-FFF2-40B4-BE49-F238E27FC236}">
                  <a16:creationId xmlns:a16="http://schemas.microsoft.com/office/drawing/2014/main" id="{765B4E0E-C4FC-CE08-0E73-C849162D9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42925" y="5698945"/>
              <a:ext cx="914400" cy="9144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F895F9-AFEB-FE7A-7F85-BF166BB2848B}"/>
              </a:ext>
            </a:extLst>
          </p:cNvPr>
          <p:cNvSpPr txBox="1"/>
          <p:nvPr/>
        </p:nvSpPr>
        <p:spPr>
          <a:xfrm>
            <a:off x="355560" y="9206858"/>
            <a:ext cx="13640458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Includes respondents who described themselves as both writers and editors. </a:t>
            </a:r>
          </a:p>
          <a:p>
            <a:pPr>
              <a:spcAft>
                <a:spcPts val="300"/>
              </a:spcAft>
            </a:pP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Total years of experience in-house and as a freelancer.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809899-ADE4-D30A-6625-BF178FC62998}"/>
              </a:ext>
            </a:extLst>
          </p:cNvPr>
          <p:cNvSpPr txBox="1"/>
          <p:nvPr/>
        </p:nvSpPr>
        <p:spPr>
          <a:xfrm>
            <a:off x="528034" y="1101018"/>
            <a:ext cx="491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Respondents (N=150)</a:t>
            </a:r>
            <a:endParaRPr lang="en-GB" sz="3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3C6FF0-A8EA-4F52-9B46-83241A02AA09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E323FD-15DD-2310-231E-F9DD9A3009E5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64CC62E-56D0-3F26-44DB-E09F7F3DC151}"/>
              </a:ext>
            </a:extLst>
          </p:cNvPr>
          <p:cNvGrpSpPr/>
          <p:nvPr/>
        </p:nvGrpSpPr>
        <p:grpSpPr>
          <a:xfrm>
            <a:off x="1042925" y="7839700"/>
            <a:ext cx="17012846" cy="914400"/>
            <a:chOff x="1042925" y="8173531"/>
            <a:chExt cx="17012846" cy="914400"/>
          </a:xfrm>
        </p:grpSpPr>
        <p:pic>
          <p:nvPicPr>
            <p:cNvPr id="26" name="Graphic 25" descr="Online meeting with solid fill">
              <a:extLst>
                <a:ext uri="{FF2B5EF4-FFF2-40B4-BE49-F238E27FC236}">
                  <a16:creationId xmlns:a16="http://schemas.microsoft.com/office/drawing/2014/main" id="{AC8AB137-2098-13E3-09E2-DDD351B35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42925" y="8173531"/>
              <a:ext cx="914400" cy="9144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5851FC-CDED-CD2B-9414-C7151F00E1EB}"/>
                </a:ext>
              </a:extLst>
            </p:cNvPr>
            <p:cNvSpPr txBox="1"/>
            <p:nvPr/>
          </p:nvSpPr>
          <p:spPr>
            <a:xfrm>
              <a:off x="2214153" y="8399899"/>
              <a:ext cx="15841618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2400"/>
                </a:spcAft>
              </a:pPr>
              <a:r>
                <a:rPr lang="en-GB" sz="2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79%</a:t>
              </a:r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were client-facing when working with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MedComms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agencies (</a:t>
              </a:r>
              <a:r>
                <a:rPr lang="en-GB" sz="2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28%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regularly, </a:t>
              </a:r>
              <a:r>
                <a:rPr lang="en-GB" sz="28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51%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occasionally)</a:t>
              </a:r>
            </a:p>
          </p:txBody>
        </p:sp>
      </p:grpSp>
      <p:sp>
        <p:nvSpPr>
          <p:cNvPr id="4" name="SlideModel shp212">
            <a:extLst>
              <a:ext uri="{FF2B5EF4-FFF2-40B4-BE49-F238E27FC236}">
                <a16:creationId xmlns:a16="http://schemas.microsoft.com/office/drawing/2014/main" id="{8F86E933-16A5-F3A2-76BA-4030021ED5C1}"/>
              </a:ext>
            </a:extLst>
          </p:cNvPr>
          <p:cNvSpPr/>
          <p:nvPr/>
        </p:nvSpPr>
        <p:spPr>
          <a:xfrm flipH="1">
            <a:off x="899491" y="1942781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15" name="SlideModel shp212">
            <a:extLst>
              <a:ext uri="{FF2B5EF4-FFF2-40B4-BE49-F238E27FC236}">
                <a16:creationId xmlns:a16="http://schemas.microsoft.com/office/drawing/2014/main" id="{ADF1DB97-F9A6-2D1D-4F2D-B8FE1F269330}"/>
              </a:ext>
            </a:extLst>
          </p:cNvPr>
          <p:cNvSpPr/>
          <p:nvPr/>
        </p:nvSpPr>
        <p:spPr>
          <a:xfrm flipH="1">
            <a:off x="899491" y="3377725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2" name="SlideModel shp212">
            <a:extLst>
              <a:ext uri="{FF2B5EF4-FFF2-40B4-BE49-F238E27FC236}">
                <a16:creationId xmlns:a16="http://schemas.microsoft.com/office/drawing/2014/main" id="{47238C3C-5582-613B-615A-04799966F891}"/>
              </a:ext>
            </a:extLst>
          </p:cNvPr>
          <p:cNvSpPr/>
          <p:nvPr/>
        </p:nvSpPr>
        <p:spPr>
          <a:xfrm flipH="1">
            <a:off x="899491" y="4801889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4" name="SlideModel shp212">
            <a:extLst>
              <a:ext uri="{FF2B5EF4-FFF2-40B4-BE49-F238E27FC236}">
                <a16:creationId xmlns:a16="http://schemas.microsoft.com/office/drawing/2014/main" id="{832F7973-DEB6-87B5-2B76-8575083EE884}"/>
              </a:ext>
            </a:extLst>
          </p:cNvPr>
          <p:cNvSpPr/>
          <p:nvPr/>
        </p:nvSpPr>
        <p:spPr>
          <a:xfrm flipH="1">
            <a:off x="899491" y="6241062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sp>
        <p:nvSpPr>
          <p:cNvPr id="28" name="SlideModel shp212">
            <a:extLst>
              <a:ext uri="{FF2B5EF4-FFF2-40B4-BE49-F238E27FC236}">
                <a16:creationId xmlns:a16="http://schemas.microsoft.com/office/drawing/2014/main" id="{8B7F4564-344C-E104-16DD-722ABA92C928}"/>
              </a:ext>
            </a:extLst>
          </p:cNvPr>
          <p:cNvSpPr/>
          <p:nvPr/>
        </p:nvSpPr>
        <p:spPr>
          <a:xfrm flipH="1">
            <a:off x="899491" y="7683185"/>
            <a:ext cx="1186249" cy="1186249"/>
          </a:xfrm>
          <a:prstGeom prst="halfFrame">
            <a:avLst>
              <a:gd name="adj1" fmla="val 11527"/>
              <a:gd name="adj2" fmla="val 1119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3F09A-ABF4-4738-2C91-44139136A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850EB-374A-D31A-9D6F-A78E37AB32D3}"/>
              </a:ext>
            </a:extLst>
          </p:cNvPr>
          <p:cNvSpPr txBox="1"/>
          <p:nvPr/>
        </p:nvSpPr>
        <p:spPr>
          <a:xfrm>
            <a:off x="528034" y="1101018"/>
            <a:ext cx="11551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UK/I Medical Writers (N=117)</a:t>
            </a:r>
            <a:r>
              <a:rPr lang="en-GB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Breadth of experience</a:t>
            </a:r>
            <a:endParaRPr lang="en-GB" sz="3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5ECB37-748E-3927-3766-15A81E496F48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B44F7C-5FD8-2648-38F6-029AB0599DAC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EC191391-3A4B-8302-B891-87AA339D56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467251"/>
              </p:ext>
            </p:extLst>
          </p:nvPr>
        </p:nvGraphicFramePr>
        <p:xfrm>
          <a:off x="10225312" y="3412021"/>
          <a:ext cx="7199086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F25587B5-154B-FEB3-FA81-0E5378A7A956}"/>
              </a:ext>
            </a:extLst>
          </p:cNvPr>
          <p:cNvSpPr txBox="1"/>
          <p:nvPr/>
        </p:nvSpPr>
        <p:spPr>
          <a:xfrm>
            <a:off x="11564461" y="2657323"/>
            <a:ext cx="452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>
                <a:latin typeface="Arial" panose="020B0604020202020204" pitchFamily="34" charset="0"/>
                <a:cs typeface="Arial" panose="020B0604020202020204" pitchFamily="34" charset="0"/>
              </a:rPr>
              <a:t>Numbers of project types</a:t>
            </a:r>
            <a:endParaRPr lang="en-GB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236F1D9D-EE15-06CC-56DC-6345C68050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548565"/>
              </p:ext>
            </p:extLst>
          </p:nvPr>
        </p:nvGraphicFramePr>
        <p:xfrm>
          <a:off x="740229" y="2960913"/>
          <a:ext cx="8708571" cy="653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13EABB49-A634-8F29-9544-9AC69EF749C8}"/>
              </a:ext>
            </a:extLst>
          </p:cNvPr>
          <p:cNvSpPr txBox="1"/>
          <p:nvPr/>
        </p:nvSpPr>
        <p:spPr>
          <a:xfrm>
            <a:off x="2202750" y="2134103"/>
            <a:ext cx="3136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u="sng">
                <a:latin typeface="Arial" panose="020B0604020202020204" pitchFamily="34" charset="0"/>
                <a:cs typeface="Arial" panose="020B0604020202020204" pitchFamily="34" charset="0"/>
              </a:rPr>
              <a:t>Types of projects</a:t>
            </a:r>
            <a:endParaRPr lang="en-GB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36E67C-3F0B-9F8A-1B8F-ABF1A95E5C93}"/>
              </a:ext>
            </a:extLst>
          </p:cNvPr>
          <p:cNvSpPr txBox="1"/>
          <p:nvPr/>
        </p:nvSpPr>
        <p:spPr>
          <a:xfrm>
            <a:off x="355560" y="9486879"/>
            <a:ext cx="11341566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CME, continuing medical education; HEOR, Health Economics and Outcomes Research; UK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/I, UK and Ireland. </a:t>
            </a:r>
          </a:p>
        </p:txBody>
      </p:sp>
    </p:spTree>
    <p:extLst>
      <p:ext uri="{BB962C8B-B14F-4D97-AF65-F5344CB8AC3E}">
        <p14:creationId xmlns:p14="http://schemas.microsoft.com/office/powerpoint/2010/main" val="86921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F9C5F-B389-F73F-710F-E352AACCE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5475B22-621C-9EDA-7E8B-3EA1F7B10D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58327"/>
              </p:ext>
            </p:extLst>
          </p:nvPr>
        </p:nvGraphicFramePr>
        <p:xfrm>
          <a:off x="4428000" y="6712528"/>
          <a:ext cx="9432000" cy="212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396201209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28245904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91258452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49742906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22228890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45672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</a:p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(N=117)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&lt;5 years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5–10 years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(n=28)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10–20 years</a:t>
                      </a:r>
                    </a:p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(n=52)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 years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(n=33)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52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11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5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IQR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£65–80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£47–66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£65–75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£70–80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£70–85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£38–130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£38–75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£50–85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£55–120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£60–130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62689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99E2D23D-4881-FC5D-564E-1C97374F2EDA}"/>
              </a:ext>
            </a:extLst>
          </p:cNvPr>
          <p:cNvSpPr txBox="1"/>
          <p:nvPr/>
        </p:nvSpPr>
        <p:spPr>
          <a:xfrm>
            <a:off x="355559" y="9171327"/>
            <a:ext cx="9576000" cy="52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GB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Total years of experience in-house and as a freelancer. </a:t>
            </a:r>
          </a:p>
          <a:p>
            <a:pPr>
              <a:spcAft>
                <a:spcPts val="300"/>
              </a:spcAft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IQR, interquartile range; UK/I, UK and Ireland.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1334F6-50B4-052B-66F6-EE079509CA49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F3CD521-93BF-13E0-0286-8740A7F1C2D0}"/>
              </a:ext>
            </a:extLst>
          </p:cNvPr>
          <p:cNvSpPr/>
          <p:nvPr/>
        </p:nvSpPr>
        <p:spPr>
          <a:xfrm rot="16200000">
            <a:off x="4495452" y="4575413"/>
            <a:ext cx="3456000" cy="252000"/>
          </a:xfrm>
          <a:prstGeom prst="roundRect">
            <a:avLst/>
          </a:prstGeom>
          <a:gradFill>
            <a:gsLst>
              <a:gs pos="0">
                <a:schemeClr val="accent5">
                  <a:alpha val="31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0CA67B6-DF01-2C36-6F33-DE2CB1BD248F}"/>
              </a:ext>
            </a:extLst>
          </p:cNvPr>
          <p:cNvSpPr/>
          <p:nvPr/>
        </p:nvSpPr>
        <p:spPr>
          <a:xfrm rot="16200000">
            <a:off x="5845451" y="2330637"/>
            <a:ext cx="756000" cy="75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£75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3FDEE6B-1410-99FF-1439-7B6DD0F1B2E6}"/>
              </a:ext>
            </a:extLst>
          </p:cNvPr>
          <p:cNvSpPr/>
          <p:nvPr/>
        </p:nvSpPr>
        <p:spPr>
          <a:xfrm rot="16200000">
            <a:off x="7053259" y="5367413"/>
            <a:ext cx="1872000" cy="252000"/>
          </a:xfrm>
          <a:prstGeom prst="roundRect">
            <a:avLst/>
          </a:prstGeom>
          <a:gradFill>
            <a:gsLst>
              <a:gs pos="0">
                <a:schemeClr val="accent6">
                  <a:alpha val="30000"/>
                </a:schemeClr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4A48669-EE51-D92C-962A-CC4E739F13ED}"/>
              </a:ext>
            </a:extLst>
          </p:cNvPr>
          <p:cNvSpPr/>
          <p:nvPr/>
        </p:nvSpPr>
        <p:spPr>
          <a:xfrm>
            <a:off x="7606267" y="3886831"/>
            <a:ext cx="756000" cy="75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£57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6F50E3A-9A8E-880E-8393-33EFB00E3856}"/>
              </a:ext>
            </a:extLst>
          </p:cNvPr>
          <p:cNvSpPr/>
          <p:nvPr/>
        </p:nvSpPr>
        <p:spPr>
          <a:xfrm rot="16200000">
            <a:off x="8398883" y="5061413"/>
            <a:ext cx="2484000" cy="252000"/>
          </a:xfrm>
          <a:prstGeom prst="roundRect">
            <a:avLst/>
          </a:prstGeom>
          <a:gradFill>
            <a:gsLst>
              <a:gs pos="0">
                <a:schemeClr val="accent4">
                  <a:alpha val="3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72B48B1-B4AD-5483-ACFD-B2F67A22C2A4}"/>
              </a:ext>
            </a:extLst>
          </p:cNvPr>
          <p:cNvSpPr/>
          <p:nvPr/>
        </p:nvSpPr>
        <p:spPr>
          <a:xfrm>
            <a:off x="9262883" y="3233527"/>
            <a:ext cx="756000" cy="75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£66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2F313B8-9940-DE99-686A-23BDD5A74C68}"/>
              </a:ext>
            </a:extLst>
          </p:cNvPr>
          <p:cNvSpPr/>
          <p:nvPr/>
        </p:nvSpPr>
        <p:spPr>
          <a:xfrm rot="16200000">
            <a:off x="9528980" y="4593413"/>
            <a:ext cx="3420000" cy="252000"/>
          </a:xfrm>
          <a:prstGeom prst="round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022238B-22AE-6989-0DB6-4808284C4F66}"/>
              </a:ext>
            </a:extLst>
          </p:cNvPr>
          <p:cNvSpPr/>
          <p:nvPr/>
        </p:nvSpPr>
        <p:spPr>
          <a:xfrm>
            <a:off x="10860979" y="2330636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£75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6DA97E8-7EA4-92CD-4C8F-1A105ACBD7D0}"/>
              </a:ext>
            </a:extLst>
          </p:cNvPr>
          <p:cNvSpPr/>
          <p:nvPr/>
        </p:nvSpPr>
        <p:spPr>
          <a:xfrm rot="16200000">
            <a:off x="11273980" y="4602908"/>
            <a:ext cx="3384000" cy="252000"/>
          </a:xfrm>
          <a:prstGeom prst="roundRect">
            <a:avLst/>
          </a:prstGeom>
          <a:gradFill>
            <a:gsLst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D12FDF-A441-0899-CCB1-E6C8433D21CD}"/>
              </a:ext>
            </a:extLst>
          </p:cNvPr>
          <p:cNvSpPr/>
          <p:nvPr/>
        </p:nvSpPr>
        <p:spPr>
          <a:xfrm>
            <a:off x="12588181" y="2330636"/>
            <a:ext cx="756000" cy="7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£75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C04214-78AE-F529-F9FC-D34DA65A95DF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201D9A-E964-7013-759C-C53A9D492BD8}"/>
              </a:ext>
            </a:extLst>
          </p:cNvPr>
          <p:cNvSpPr txBox="1"/>
          <p:nvPr/>
        </p:nvSpPr>
        <p:spPr>
          <a:xfrm>
            <a:off x="528034" y="1101018"/>
            <a:ext cx="12034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UK/I writers</a:t>
            </a:r>
            <a:r>
              <a:rPr lang="en-GB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Median hourly rate (GBP) by </a:t>
            </a:r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n-GB" sz="3600" b="1" u="sng" baseline="300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3600" b="1" u="sng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1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93B93-08B1-9569-7C5D-ACF2B71E3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C608492-8D38-6E97-4812-411A4D3CC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310394"/>
              </p:ext>
            </p:extLst>
          </p:nvPr>
        </p:nvGraphicFramePr>
        <p:xfrm>
          <a:off x="3582000" y="6714000"/>
          <a:ext cx="11124000" cy="239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396201209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28245904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3912584526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497429064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37364825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122228890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970765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clients</a:t>
                      </a:r>
                    </a:p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8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(N=117)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Freelance platforms</a:t>
                      </a:r>
                    </a:p>
                    <a:p>
                      <a:pPr algn="ctr"/>
                      <a:r>
                        <a:rPr lang="en-GB" sz="1800" b="1" dirty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(n=36)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Recruiters</a:t>
                      </a:r>
                    </a:p>
                    <a:p>
                      <a:pPr algn="ctr"/>
                      <a:br>
                        <a:rPr lang="en-GB" sz="1800" b="1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(n=47)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</a:t>
                      </a:r>
                    </a:p>
                    <a:p>
                      <a:pPr algn="ctr"/>
                      <a:br>
                        <a:rPr lang="en-GB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(n=26)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MedComms</a:t>
                      </a:r>
                      <a:b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agencies</a:t>
                      </a:r>
                    </a:p>
                    <a:p>
                      <a:pPr marL="0" marR="0" lvl="0" indent="0" algn="ctr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(n=105)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Pharma</a:t>
                      </a:r>
                      <a:r>
                        <a:rPr lang="en-GB" sz="1800" b="1" baseline="300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1800" b="1" baseline="30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br>
                        <a:rPr lang="en-GB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(n=55)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52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11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£91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450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IQR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£66–80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£65–71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£65–80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£65–82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£67–79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£70–103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£38–130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£30–130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£30–160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£40–130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£30–115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£40–160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46268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2AE666D-025B-5285-77EC-026B5C70E674}"/>
              </a:ext>
            </a:extLst>
          </p:cNvPr>
          <p:cNvSpPr txBox="1"/>
          <p:nvPr/>
        </p:nvSpPr>
        <p:spPr>
          <a:xfrm>
            <a:off x="355560" y="9273811"/>
            <a:ext cx="9513249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1400" baseline="3000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Many pharma contractors work on a per project basis, making hourly-rate calculations challenging</a:t>
            </a:r>
          </a:p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CROs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contract research organisations; IQR, interquartile range; UK/I, UK and Ireland.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FA44DA9-94AC-6F51-2868-470B0F2C908F}"/>
              </a:ext>
            </a:extLst>
          </p:cNvPr>
          <p:cNvSpPr/>
          <p:nvPr/>
        </p:nvSpPr>
        <p:spPr>
          <a:xfrm rot="16200000">
            <a:off x="3701210" y="4689344"/>
            <a:ext cx="3456000" cy="252000"/>
          </a:xfrm>
          <a:prstGeom prst="roundRect">
            <a:avLst/>
          </a:prstGeom>
          <a:gradFill>
            <a:gsLst>
              <a:gs pos="0">
                <a:schemeClr val="accent5">
                  <a:alpha val="31000"/>
                </a:schemeClr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643B9D-4322-10B4-2378-D0F5180F0A8C}"/>
              </a:ext>
            </a:extLst>
          </p:cNvPr>
          <p:cNvSpPr/>
          <p:nvPr/>
        </p:nvSpPr>
        <p:spPr>
          <a:xfrm rot="16200000">
            <a:off x="5051209" y="2444568"/>
            <a:ext cx="756000" cy="75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£75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B8A462-97D6-FDAE-6C4C-FC392044387A}"/>
              </a:ext>
            </a:extLst>
          </p:cNvPr>
          <p:cNvSpPr/>
          <p:nvPr/>
        </p:nvSpPr>
        <p:spPr>
          <a:xfrm rot="16200000">
            <a:off x="5867071" y="5175344"/>
            <a:ext cx="2484000" cy="252000"/>
          </a:xfrm>
          <a:prstGeom prst="roundRect">
            <a:avLst/>
          </a:prstGeom>
          <a:gradFill>
            <a:gsLst>
              <a:gs pos="0">
                <a:schemeClr val="accent6">
                  <a:alpha val="30000"/>
                </a:schemeClr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CBFFCB-C087-1707-1753-A1D07DA8E9A5}"/>
              </a:ext>
            </a:extLst>
          </p:cNvPr>
          <p:cNvSpPr/>
          <p:nvPr/>
        </p:nvSpPr>
        <p:spPr>
          <a:xfrm>
            <a:off x="6726079" y="3396077"/>
            <a:ext cx="756000" cy="756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£65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232761-FD14-BA30-3A37-6732220187C0}"/>
              </a:ext>
            </a:extLst>
          </p:cNvPr>
          <p:cNvSpPr/>
          <p:nvPr/>
        </p:nvSpPr>
        <p:spPr>
          <a:xfrm rot="16200000">
            <a:off x="7337625" y="4941344"/>
            <a:ext cx="2952000" cy="252000"/>
          </a:xfrm>
          <a:prstGeom prst="roundRect">
            <a:avLst/>
          </a:prstGeom>
          <a:gradFill>
            <a:gsLst>
              <a:gs pos="0">
                <a:schemeClr val="accent4">
                  <a:alpha val="3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43436E-49CA-8F38-935B-C7BB6277BC2A}"/>
              </a:ext>
            </a:extLst>
          </p:cNvPr>
          <p:cNvSpPr/>
          <p:nvPr/>
        </p:nvSpPr>
        <p:spPr>
          <a:xfrm>
            <a:off x="8435625" y="2919756"/>
            <a:ext cx="756000" cy="75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£70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9A1026-9120-086E-AEF4-857928C9280D}"/>
              </a:ext>
            </a:extLst>
          </p:cNvPr>
          <p:cNvSpPr/>
          <p:nvPr/>
        </p:nvSpPr>
        <p:spPr>
          <a:xfrm rot="16200000">
            <a:off x="10562761" y="4833344"/>
            <a:ext cx="3168000" cy="252000"/>
          </a:xfrm>
          <a:prstGeom prst="round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792B0F-BB59-E8E8-509C-7787FD7E4447}"/>
              </a:ext>
            </a:extLst>
          </p:cNvPr>
          <p:cNvSpPr/>
          <p:nvPr/>
        </p:nvSpPr>
        <p:spPr>
          <a:xfrm>
            <a:off x="11768760" y="2686464"/>
            <a:ext cx="756000" cy="75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£72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56D7151-0B50-8C73-EFF3-4EFA3F1B31A2}"/>
              </a:ext>
            </a:extLst>
          </p:cNvPr>
          <p:cNvSpPr/>
          <p:nvPr/>
        </p:nvSpPr>
        <p:spPr>
          <a:xfrm rot="16200000">
            <a:off x="8968478" y="4887344"/>
            <a:ext cx="3060000" cy="252000"/>
          </a:xfrm>
          <a:prstGeom prst="roundRect">
            <a:avLst/>
          </a:prstGeom>
          <a:gradFill>
            <a:gsLst>
              <a:gs pos="0">
                <a:schemeClr val="accent2">
                  <a:alpha val="30000"/>
                </a:schemeClr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D7C43D-2FAC-85D7-D975-7B548718F436}"/>
              </a:ext>
            </a:extLst>
          </p:cNvPr>
          <p:cNvSpPr/>
          <p:nvPr/>
        </p:nvSpPr>
        <p:spPr>
          <a:xfrm>
            <a:off x="10120679" y="2819233"/>
            <a:ext cx="756000" cy="75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£71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5E71902-EE95-5AE8-A1FD-06130A0E96BA}"/>
              </a:ext>
            </a:extLst>
          </p:cNvPr>
          <p:cNvSpPr/>
          <p:nvPr/>
        </p:nvSpPr>
        <p:spPr>
          <a:xfrm rot="16200000">
            <a:off x="11808234" y="4437344"/>
            <a:ext cx="3960000" cy="252000"/>
          </a:xfrm>
          <a:prstGeom prst="roundRect">
            <a:avLst/>
          </a:prstGeom>
          <a:gradFill>
            <a:gsLst>
              <a:gs pos="0">
                <a:schemeClr val="tx1">
                  <a:lumMod val="50000"/>
                  <a:lumOff val="50000"/>
                  <a:alpha val="3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FCC0250-7F7A-D914-2F10-8DF1925E1F9F}"/>
              </a:ext>
            </a:extLst>
          </p:cNvPr>
          <p:cNvSpPr/>
          <p:nvPr/>
        </p:nvSpPr>
        <p:spPr>
          <a:xfrm>
            <a:off x="13414100" y="1911875"/>
            <a:ext cx="756000" cy="756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£80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2F3358-237F-731A-F97A-82B6C95FE35D}"/>
              </a:ext>
            </a:extLst>
          </p:cNvPr>
          <p:cNvSpPr txBox="1"/>
          <p:nvPr/>
        </p:nvSpPr>
        <p:spPr>
          <a:xfrm>
            <a:off x="528034" y="425090"/>
            <a:ext cx="16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 from the Freelance Medical Writer and Editor Survey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A1E8D-FD05-A14D-9221-2AEABA8E3ED9}"/>
              </a:ext>
            </a:extLst>
          </p:cNvPr>
          <p:cNvSpPr txBox="1"/>
          <p:nvPr/>
        </p:nvSpPr>
        <p:spPr>
          <a:xfrm>
            <a:off x="528034" y="1101018"/>
            <a:ext cx="11820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UK/I writers</a:t>
            </a:r>
            <a:r>
              <a:rPr lang="en-GB" sz="36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Median hourly rate (GBP) by </a:t>
            </a:r>
            <a:r>
              <a:rPr lang="en-GB" sz="3600" b="1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 type</a:t>
            </a:r>
            <a:endParaRPr lang="en-GB" sz="3600" b="1" u="sng" baseline="30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E6AA43-5678-C414-7A58-0C1918F2EBE1}"/>
              </a:ext>
            </a:extLst>
          </p:cNvPr>
          <p:cNvSpPr txBox="1"/>
          <p:nvPr/>
        </p:nvSpPr>
        <p:spPr>
          <a:xfrm>
            <a:off x="355560" y="9801328"/>
            <a:ext cx="593617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© 2025 Freelance Medical Writers Based in UK &amp; Ireland</a:t>
            </a:r>
          </a:p>
        </p:txBody>
      </p:sp>
    </p:spTree>
    <p:extLst>
      <p:ext uri="{BB962C8B-B14F-4D97-AF65-F5344CB8AC3E}">
        <p14:creationId xmlns:p14="http://schemas.microsoft.com/office/powerpoint/2010/main" val="346501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EC470E9-99B2-4E99-BA95-E24404A14C10}">
  <we:reference id="1f4df590-35fc-4b16-a239-39709f9d8a74" version="1.0.0.1" store="EXCatalog" storeType="EXCatalog"/>
  <we:alternateReferences>
    <we:reference id="WA104381063" version="1.0.0.1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3806</TotalTime>
  <Words>2167</Words>
  <Application>Microsoft Office PowerPoint</Application>
  <PresentationFormat>Custom</PresentationFormat>
  <Paragraphs>413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 Carter</dc:creator>
  <cp:lastModifiedBy>Steph Carter</cp:lastModifiedBy>
  <cp:revision>16</cp:revision>
  <dcterms:created xsi:type="dcterms:W3CDTF">2025-09-06T11:49:50Z</dcterms:created>
  <dcterms:modified xsi:type="dcterms:W3CDTF">2025-12-16T10:22:46Z</dcterms:modified>
</cp:coreProperties>
</file>