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51" r:id="rId4"/>
  </p:sldMasterIdLst>
  <p:notesMasterIdLst>
    <p:notesMasterId r:id="rId24"/>
  </p:notesMasterIdLst>
  <p:handoutMasterIdLst>
    <p:handoutMasterId r:id="rId25"/>
  </p:handoutMasterIdLst>
  <p:sldIdLst>
    <p:sldId id="259" r:id="rId5"/>
    <p:sldId id="262" r:id="rId6"/>
    <p:sldId id="261" r:id="rId7"/>
    <p:sldId id="267" r:id="rId8"/>
    <p:sldId id="2147481185" r:id="rId9"/>
    <p:sldId id="269" r:id="rId10"/>
    <p:sldId id="263" r:id="rId11"/>
    <p:sldId id="2147479263" r:id="rId12"/>
    <p:sldId id="2147483578" r:id="rId13"/>
    <p:sldId id="2147483584" r:id="rId14"/>
    <p:sldId id="2147483594" r:id="rId15"/>
    <p:sldId id="2147483590" r:id="rId16"/>
    <p:sldId id="2147483592" r:id="rId17"/>
    <p:sldId id="2147483595" r:id="rId18"/>
    <p:sldId id="2147481187" r:id="rId19"/>
    <p:sldId id="2147483587" r:id="rId20"/>
    <p:sldId id="2147483588" r:id="rId21"/>
    <p:sldId id="266" r:id="rId22"/>
    <p:sldId id="214748118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74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02" userDrawn="1">
          <p15:clr>
            <a:srgbClr val="A4A3A4"/>
          </p15:clr>
        </p15:guide>
        <p15:guide id="4" pos="7378" userDrawn="1">
          <p15:clr>
            <a:srgbClr val="A4A3A4"/>
          </p15:clr>
        </p15:guide>
        <p15:guide id="5" orient="horz" pos="981" userDrawn="1">
          <p15:clr>
            <a:srgbClr val="A4A3A4"/>
          </p15:clr>
        </p15:guide>
        <p15:guide id="6" orient="horz" pos="36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89EDD07-E88C-EF75-A21E-9D71AD920EBA}" name="Dawn Lobban" initials="DL" userId="S::dawn.lobban@amicascientific.com::5cfac8b7-90c7-42a6-8815-9ed2593c550d" providerId="AD"/>
  <p188:author id="{C9058E7A-5A89-BE66-36CC-A39F3FEADC66}" name="Jenny Hepburn" initials="JH" userId="S::Jenny.Hepburn@amicascientific.com::97ebb8ce-1d5f-4617-8b5a-2a5f11269bb3" providerId="AD"/>
  <p188:author id="{48470490-E804-5946-B790-F1CBEF49667F}" name="Anne-Clare Wadsworth" initials="AW" userId="S::ac.wadsworth@amicascientific.com::eb88043c-565a-45ec-94f7-a46cb3d54216" providerId="AD"/>
  <p188:author id="{B8B2E294-0432-1821-872A-CFD7631E8067}" name="Emily Howman" initials="EH" userId="S::Emily.Howman@amicascientific.com::6a6d483b-7c86-4fde-b54a-c646fc2d0d9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C6BA"/>
    <a:srgbClr val="202F43"/>
    <a:srgbClr val="E7F9F8"/>
    <a:srgbClr val="FFFFFF"/>
    <a:srgbClr val="2A395A"/>
    <a:srgbClr val="E61C89"/>
    <a:srgbClr val="15C7BA"/>
    <a:srgbClr val="8A958D"/>
    <a:srgbClr val="8A8B8D"/>
    <a:srgbClr val="5052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1"/>
    <p:restoredTop sz="69412" autoAdjust="0"/>
  </p:normalViewPr>
  <p:slideViewPr>
    <p:cSldViewPr snapToGrid="0">
      <p:cViewPr varScale="1">
        <p:scale>
          <a:sx n="49" d="100"/>
          <a:sy n="49" d="100"/>
        </p:scale>
        <p:origin x="1973" y="269"/>
      </p:cViewPr>
      <p:guideLst>
        <p:guide orient="horz" pos="3974"/>
        <p:guide pos="3840"/>
        <p:guide pos="302"/>
        <p:guide pos="7378"/>
        <p:guide orient="horz" pos="981"/>
        <p:guide orient="horz" pos="365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4" d="100"/>
          <a:sy n="114" d="100"/>
        </p:scale>
        <p:origin x="4532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wn Lobban" userId="5cfac8b7-90c7-42a6-8815-9ed2593c550d" providerId="ADAL" clId="{AC1037BD-34D9-494A-9FC6-89E07F940D00}"/>
    <pc:docChg chg="custSel modSld delSection">
      <pc:chgData name="Dawn Lobban" userId="5cfac8b7-90c7-42a6-8815-9ed2593c550d" providerId="ADAL" clId="{AC1037BD-34D9-494A-9FC6-89E07F940D00}" dt="2025-06-23T20:15:59.719" v="138" actId="17853"/>
      <pc:docMkLst>
        <pc:docMk/>
      </pc:docMkLst>
      <pc:sldChg chg="modNotesTx">
        <pc:chgData name="Dawn Lobban" userId="5cfac8b7-90c7-42a6-8815-9ed2593c550d" providerId="ADAL" clId="{AC1037BD-34D9-494A-9FC6-89E07F940D00}" dt="2025-06-23T20:14:49.407" v="137" actId="20577"/>
        <pc:sldMkLst>
          <pc:docMk/>
          <pc:sldMk cId="2226178311" sldId="259"/>
        </pc:sldMkLst>
      </pc:sldChg>
      <pc:sldChg chg="modNotesTx">
        <pc:chgData name="Dawn Lobban" userId="5cfac8b7-90c7-42a6-8815-9ed2593c550d" providerId="ADAL" clId="{AC1037BD-34D9-494A-9FC6-89E07F940D00}" dt="2025-06-23T20:14:32.095" v="135" actId="20577"/>
        <pc:sldMkLst>
          <pc:docMk/>
          <pc:sldMk cId="3618071784" sldId="261"/>
        </pc:sldMkLst>
      </pc:sldChg>
      <pc:sldChg chg="modNotesTx">
        <pc:chgData name="Dawn Lobban" userId="5cfac8b7-90c7-42a6-8815-9ed2593c550d" providerId="ADAL" clId="{AC1037BD-34D9-494A-9FC6-89E07F940D00}" dt="2025-06-23T20:14:39.108" v="136" actId="20577"/>
        <pc:sldMkLst>
          <pc:docMk/>
          <pc:sldMk cId="3576768308" sldId="262"/>
        </pc:sldMkLst>
      </pc:sldChg>
      <pc:sldChg chg="modNotesTx">
        <pc:chgData name="Dawn Lobban" userId="5cfac8b7-90c7-42a6-8815-9ed2593c550d" providerId="ADAL" clId="{AC1037BD-34D9-494A-9FC6-89E07F940D00}" dt="2025-06-23T20:14:25.277" v="134" actId="20577"/>
        <pc:sldMkLst>
          <pc:docMk/>
          <pc:sldMk cId="3313408464" sldId="2147481185"/>
        </pc:sldMkLst>
      </pc:sldChg>
      <pc:sldChg chg="modSp mod">
        <pc:chgData name="Dawn Lobban" userId="5cfac8b7-90c7-42a6-8815-9ed2593c550d" providerId="ADAL" clId="{AC1037BD-34D9-494A-9FC6-89E07F940D00}" dt="2025-06-23T19:52:44.671" v="0" actId="20577"/>
        <pc:sldMkLst>
          <pc:docMk/>
          <pc:sldMk cId="3958571343" sldId="2147483587"/>
        </pc:sldMkLst>
        <pc:spChg chg="mod">
          <ac:chgData name="Dawn Lobban" userId="5cfac8b7-90c7-42a6-8815-9ed2593c550d" providerId="ADAL" clId="{AC1037BD-34D9-494A-9FC6-89E07F940D00}" dt="2025-06-23T19:52:44.671" v="0" actId="20577"/>
          <ac:spMkLst>
            <pc:docMk/>
            <pc:sldMk cId="3958571343" sldId="2147483587"/>
            <ac:spMk id="12" creationId="{E04CB839-E874-8704-A3B7-D0C46D41690C}"/>
          </ac:spMkLst>
        </pc:spChg>
      </pc:sldChg>
      <pc:sldChg chg="modNotesTx">
        <pc:chgData name="Dawn Lobban" userId="5cfac8b7-90c7-42a6-8815-9ed2593c550d" providerId="ADAL" clId="{AC1037BD-34D9-494A-9FC6-89E07F940D00}" dt="2025-06-23T20:14:06.160" v="133" actId="20577"/>
        <pc:sldMkLst>
          <pc:docMk/>
          <pc:sldMk cId="1584468341" sldId="214748359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39A9065-6FFA-ABB5-F649-922C4E6FA4B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46492D-A3F0-A38C-B4A7-3DA512D0262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08FB1-F485-4485-AC18-95364C108059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FF6CD6-206A-F94C-A4B7-65BFC76CE2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904623-805E-717A-AC04-57F94BED165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444A88-340F-44F5-9C16-EF407F0187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599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E85F1-5541-409A-AB7F-425AE21188DF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D297C-946C-46E2-BBB8-602055CA56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153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D297C-946C-46E2-BBB8-602055CA565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521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71600" lvl="3" indent="0">
              <a:buFont typeface="Arial" panose="020B0604020202020204" pitchFamily="34" charset="0"/>
              <a:buNone/>
            </a:pPr>
            <a:endParaRPr lang="en-GB" dirty="0"/>
          </a:p>
          <a:p>
            <a:pPr marL="1085850" lvl="2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D297C-946C-46E2-BBB8-602055CA565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87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D297C-946C-46E2-BBB8-602055CA565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195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D297C-946C-46E2-BBB8-602055CA565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1499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D297C-946C-46E2-BBB8-602055CA565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075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D297C-946C-46E2-BBB8-602055CA565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688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D297C-946C-46E2-BBB8-602055CA565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780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D297C-946C-46E2-BBB8-602055CA565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9494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D297C-946C-46E2-BBB8-602055CA565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923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A4B1B1C-BC3E-9280-8F71-D7EF0079C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235022" y="2981547"/>
            <a:ext cx="9901226" cy="1921757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EFD96BD2-2423-28F6-8DAC-56119F211E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9044" cy="40155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7544C7-6299-813F-C671-90E99EC8D1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7582" y="1602174"/>
            <a:ext cx="8136835" cy="1379373"/>
          </a:xfrm>
        </p:spPr>
        <p:txBody>
          <a:bodyPr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0" i="0" kern="12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j-cs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AFA5D3-625A-5435-329B-17D1ECE367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27582" y="4302747"/>
            <a:ext cx="8136835" cy="678414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lang="en-GB" sz="2200" b="0" i="0" kern="1200" dirty="0">
                <a:solidFill>
                  <a:srgbClr val="505258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134DFDD-FABF-4A4E-DC1F-D2081A4D5BD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64500" y="5558329"/>
            <a:ext cx="3320880" cy="93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7759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1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E1484D12-43A7-D1ED-428E-F01DFB5AF6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735" y="410672"/>
            <a:ext cx="5385352" cy="59103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6BC0D9-7156-4D54-56C6-07391A06B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9652" y="2226365"/>
            <a:ext cx="3359426" cy="2027583"/>
          </a:xfrm>
        </p:spPr>
        <p:txBody>
          <a:bodyPr anchor="b">
            <a:noAutofit/>
          </a:bodyPr>
          <a:lstStyle>
            <a:lvl1pPr>
              <a:defRPr sz="3200" b="0" i="0">
                <a:solidFill>
                  <a:schemeClr val="tx1">
                    <a:lumMod val="5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794EE0-71D2-6431-3CB8-FE38E3A499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62058" y="3896564"/>
            <a:ext cx="4412974" cy="150018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000" b="0" i="0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371E6E9-DD36-CD6C-D11B-CEABB9353A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2570" y="6355080"/>
            <a:ext cx="837914" cy="40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0300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1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E1484D12-43A7-D1ED-428E-F01DFB5AF6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735" y="410672"/>
            <a:ext cx="5385352" cy="59103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6BC0D9-7156-4D54-56C6-07391A06B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9652" y="2226365"/>
            <a:ext cx="3359426" cy="2027583"/>
          </a:xfrm>
        </p:spPr>
        <p:txBody>
          <a:bodyPr anchor="b">
            <a:noAutofit/>
          </a:bodyPr>
          <a:lstStyle>
            <a:lvl1pPr>
              <a:defRPr sz="3200" b="0" i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794EE0-71D2-6431-3CB8-FE38E3A499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62058" y="3896564"/>
            <a:ext cx="4412974" cy="150018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000" b="0" i="0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371E6E9-DD36-CD6C-D11B-CEABB9353A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2570" y="6355080"/>
            <a:ext cx="837914" cy="40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400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1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E1484D12-43A7-D1ED-428E-F01DFB5AF6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735" y="410672"/>
            <a:ext cx="5385352" cy="59103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6BC0D9-7156-4D54-56C6-07391A06B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9652" y="2226365"/>
            <a:ext cx="3359426" cy="2027583"/>
          </a:xfrm>
        </p:spPr>
        <p:txBody>
          <a:bodyPr anchor="b">
            <a:noAutofit/>
          </a:bodyPr>
          <a:lstStyle>
            <a:lvl1pPr>
              <a:defRPr sz="3200" b="0" i="0">
                <a:solidFill>
                  <a:schemeClr val="accent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794EE0-71D2-6431-3CB8-FE38E3A499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62058" y="3896564"/>
            <a:ext cx="4412974" cy="150018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000" b="0" i="0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371E6E9-DD36-CD6C-D11B-CEABB9353A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2570" y="6355080"/>
            <a:ext cx="837914" cy="40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2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2A075EB-9732-D7DD-5711-28A4D022C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1074400" cy="774743"/>
          </a:xfrm>
        </p:spPr>
        <p:txBody>
          <a:bodyPr lIns="0" tIns="0" rIns="0" bIns="0" anchor="b" anchorCtr="0">
            <a:noAutofit/>
          </a:bodyPr>
          <a:lstStyle>
            <a:lvl1pPr>
              <a:defRPr sz="2800" b="0" i="0">
                <a:solidFill>
                  <a:srgbClr val="2A395A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A9CD82-1069-D44B-B66D-5D774CC902C9}"/>
              </a:ext>
            </a:extLst>
          </p:cNvPr>
          <p:cNvCxnSpPr/>
          <p:nvPr userDrawn="1"/>
        </p:nvCxnSpPr>
        <p:spPr>
          <a:xfrm>
            <a:off x="352697" y="0"/>
            <a:ext cx="0" cy="1079863"/>
          </a:xfrm>
          <a:prstGeom prst="line">
            <a:avLst/>
          </a:prstGeom>
          <a:ln w="28575">
            <a:solidFill>
              <a:srgbClr val="15C7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09FC74F5-1CA8-25A1-68FE-1B7EAC4F1D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20813" y="6359525"/>
            <a:ext cx="10133878" cy="365125"/>
          </a:xfrm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600">
                <a:solidFill>
                  <a:srgbClr val="8A8B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800"/>
            </a:lvl2pPr>
            <a:lvl3pPr marL="914400" indent="0">
              <a:buFontTx/>
              <a:buNone/>
              <a:defRPr sz="800"/>
            </a:lvl3pPr>
            <a:lvl4pPr marL="1371600" indent="0">
              <a:buFontTx/>
              <a:buNone/>
              <a:defRPr sz="800"/>
            </a:lvl4pPr>
            <a:lvl5pPr marL="1828800" indent="0">
              <a:buFontTx/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944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FCDA7B-344C-31DB-458E-A5B9ED376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1074400" cy="701675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E198F5-D5F2-2837-28B3-29226D338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7040" y="1825625"/>
            <a:ext cx="11094720" cy="4351338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DF8703B-910E-FD3E-2007-A4504493DC9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2570" y="6355080"/>
            <a:ext cx="837914" cy="40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953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61" r:id="rId2"/>
    <p:sldLayoutId id="2147483963" r:id="rId3"/>
    <p:sldLayoutId id="2147483965" r:id="rId4"/>
    <p:sldLayoutId id="214748398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379413" indent="-185738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57213" indent="-1778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728663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85825" indent="-149225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image" Target="../media/image46.png"/><Relationship Id="rId3" Type="http://schemas.openxmlformats.org/officeDocument/2006/relationships/image" Target="../media/image31.png"/><Relationship Id="rId21" Type="http://schemas.openxmlformats.org/officeDocument/2006/relationships/image" Target="../media/image49.svg"/><Relationship Id="rId7" Type="http://schemas.openxmlformats.org/officeDocument/2006/relationships/image" Target="../media/image35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hyperlink" Target="https://medicalaffairs.org/future-medical-affairs-2030/" TargetMode="External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11" Type="http://schemas.openxmlformats.org/officeDocument/2006/relationships/image" Target="../media/image39.svg"/><Relationship Id="rId5" Type="http://schemas.openxmlformats.org/officeDocument/2006/relationships/image" Target="../media/image33.svg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image" Target="../media/image47.svg"/><Relationship Id="rId4" Type="http://schemas.openxmlformats.org/officeDocument/2006/relationships/image" Target="../media/image32.png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hyperlink" Target="https://www.ismpp.org/patient-engagement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7/s40271-024-00713-7" TargetMode="External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86/s40900-023-00445-2" TargetMode="External"/><Relationship Id="rId7" Type="http://schemas.openxmlformats.org/officeDocument/2006/relationships/image" Target="../media/image66.png"/><Relationship Id="rId2" Type="http://schemas.openxmlformats.org/officeDocument/2006/relationships/hyperlink" Target="https://doi.org/10.1007/s43441-025-00783-1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hyperlink" Target="https://doi.org/10.1002/leap.1607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svg"/><Relationship Id="rId7" Type="http://schemas.openxmlformats.org/officeDocument/2006/relationships/image" Target="../media/image73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2.png"/><Relationship Id="rId11" Type="http://schemas.openxmlformats.org/officeDocument/2006/relationships/image" Target="../media/image77.svg"/><Relationship Id="rId5" Type="http://schemas.openxmlformats.org/officeDocument/2006/relationships/image" Target="../media/image71.sv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Relationship Id="rId14" Type="http://schemas.openxmlformats.org/officeDocument/2006/relationships/image" Target="../media/image2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5AA4A-8AC7-1B11-899A-F49CCC358D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2797" y="754744"/>
            <a:ext cx="9846406" cy="242932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Aft>
                <a:spcPts val="3600"/>
              </a:spcAft>
            </a:pPr>
            <a:r>
              <a:rPr lang="en-GB" sz="4000" dirty="0"/>
              <a:t>A Celebration of the Medical Communication Community</a:t>
            </a:r>
            <a:br>
              <a:rPr lang="en-GB" sz="4000" dirty="0"/>
            </a:br>
            <a:r>
              <a:rPr lang="en-GB" sz="4000" dirty="0" err="1">
                <a:solidFill>
                  <a:schemeClr val="accent1"/>
                </a:solidFill>
              </a:rPr>
              <a:t>MedComms</a:t>
            </a:r>
            <a:r>
              <a:rPr lang="en-GB" sz="4000" dirty="0">
                <a:solidFill>
                  <a:schemeClr val="accent1"/>
                </a:solidFill>
              </a:rPr>
              <a:t> Day 2025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1E6CF36-EDD7-FF38-63D4-C540BB1210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27238" y="4302125"/>
            <a:ext cx="8137525" cy="67945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2400" dirty="0">
                <a:latin typeface="+mj-lt"/>
              </a:rPr>
              <a:t>Trends in our industry - and how to respond?</a:t>
            </a:r>
          </a:p>
          <a:p>
            <a:pPr algn="ctr"/>
            <a:r>
              <a:rPr lang="en-US" sz="2400" dirty="0"/>
              <a:t>Dawn Lobban  </a:t>
            </a:r>
          </a:p>
        </p:txBody>
      </p:sp>
    </p:spTree>
    <p:extLst>
      <p:ext uri="{BB962C8B-B14F-4D97-AF65-F5344CB8AC3E}">
        <p14:creationId xmlns:p14="http://schemas.microsoft.com/office/powerpoint/2010/main" val="222617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78778-C377-5A4B-C2FE-BF58E82F6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1074400" cy="774743"/>
          </a:xfrm>
        </p:spPr>
        <p:txBody>
          <a:bodyPr/>
          <a:lstStyle/>
          <a:p>
            <a:br>
              <a:rPr lang="en-GB" dirty="0"/>
            </a:br>
            <a:r>
              <a:rPr lang="en-GB" dirty="0"/>
              <a:t>Successful medical affairs teams are recognising </a:t>
            </a:r>
            <a:br>
              <a:rPr lang="en-GB" dirty="0"/>
            </a:br>
            <a:r>
              <a:rPr lang="en-GB" dirty="0"/>
              <a:t>the value of patient engagement and embracing it!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0BC1DC-60B9-63BF-4E4E-4FC564C405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20813" y="6359525"/>
            <a:ext cx="10133878" cy="365125"/>
          </a:xfrm>
        </p:spPr>
        <p:txBody>
          <a:bodyPr/>
          <a:lstStyle/>
          <a:p>
            <a:r>
              <a:rPr lang="en-GB" dirty="0"/>
              <a:t>The Future of Medical Affairs 2030, Medical Affairs Professional Society (MAPS) 2022. Accessed at </a:t>
            </a:r>
            <a:r>
              <a:rPr lang="en-GB" dirty="0">
                <a:hlinkClick r:id="rId2"/>
              </a:rPr>
              <a:t>https://medicalaffairs.org/future-medical-affairs-2030/</a:t>
            </a:r>
            <a:r>
              <a:rPr lang="en-GB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3427D5-4E0C-EF3C-BCAD-D85CE2E06F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13" r="2086"/>
          <a:stretch/>
        </p:blipFill>
        <p:spPr>
          <a:xfrm>
            <a:off x="7056104" y="2640376"/>
            <a:ext cx="4101207" cy="2315803"/>
          </a:xfrm>
          <a:prstGeom prst="rect">
            <a:avLst/>
          </a:prstGeom>
          <a:ln w="19050">
            <a:solidFill>
              <a:schemeClr val="accent1"/>
            </a:solidFill>
          </a:ln>
          <a:effectLst/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D4A80382-A498-02DE-F989-347FEC4F6CF8}"/>
              </a:ext>
            </a:extLst>
          </p:cNvPr>
          <p:cNvGrpSpPr/>
          <p:nvPr/>
        </p:nvGrpSpPr>
        <p:grpSpPr>
          <a:xfrm>
            <a:off x="6500839" y="1439640"/>
            <a:ext cx="5211736" cy="1057111"/>
            <a:chOff x="6500839" y="1485900"/>
            <a:chExt cx="5211736" cy="1057111"/>
          </a:xfrm>
        </p:grpSpPr>
        <p:sp>
          <p:nvSpPr>
            <p:cNvPr id="4" name="Text Placeholder 36">
              <a:extLst>
                <a:ext uri="{FF2B5EF4-FFF2-40B4-BE49-F238E27FC236}">
                  <a16:creationId xmlns:a16="http://schemas.microsoft.com/office/drawing/2014/main" id="{0759118E-3682-0B9E-B07F-AC23AA2808ED}"/>
                </a:ext>
              </a:extLst>
            </p:cNvPr>
            <p:cNvSpPr txBox="1">
              <a:spLocks/>
            </p:cNvSpPr>
            <p:nvPr/>
          </p:nvSpPr>
          <p:spPr>
            <a:xfrm>
              <a:off x="6500839" y="1746807"/>
              <a:ext cx="5211736" cy="553998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600" kern="1200">
                  <a:solidFill>
                    <a:srgbClr val="8A8B8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300"/>
                </a:spcAft>
              </a:pPr>
              <a:r>
                <a:rPr lang="en-GB" sz="120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Medical Affairs teams with the passion and vision to conceptualize ways to involve and engage patients throughout the development lifecycle will lead their organizations' success while making a real difference in human lives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5AC81FE-28C4-2858-032A-715231E512A2}"/>
                </a:ext>
              </a:extLst>
            </p:cNvPr>
            <p:cNvGrpSpPr/>
            <p:nvPr/>
          </p:nvGrpSpPr>
          <p:grpSpPr>
            <a:xfrm>
              <a:off x="6500839" y="1485900"/>
              <a:ext cx="5211736" cy="183887"/>
              <a:chOff x="337344" y="3250565"/>
              <a:chExt cx="7046430" cy="248621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2B4448CB-4FD5-1746-DB3C-1D60B8D6A377}"/>
                  </a:ext>
                </a:extLst>
              </p:cNvPr>
              <p:cNvGrpSpPr/>
              <p:nvPr/>
            </p:nvGrpSpPr>
            <p:grpSpPr>
              <a:xfrm rot="10800000">
                <a:off x="687706" y="3250565"/>
                <a:ext cx="369252" cy="248621"/>
                <a:chOff x="560388" y="2816225"/>
                <a:chExt cx="1831975" cy="1233488"/>
              </a:xfrm>
              <a:solidFill>
                <a:schemeClr val="accent1"/>
              </a:solidFill>
            </p:grpSpPr>
            <p:sp>
              <p:nvSpPr>
                <p:cNvPr id="10" name="Freeform 16">
                  <a:extLst>
                    <a:ext uri="{FF2B5EF4-FFF2-40B4-BE49-F238E27FC236}">
                      <a16:creationId xmlns:a16="http://schemas.microsoft.com/office/drawing/2014/main" id="{8C84D16A-9DB3-1CA5-A4A3-01586A4FCF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0388" y="2816225"/>
                  <a:ext cx="862013" cy="1233488"/>
                </a:xfrm>
                <a:custGeom>
                  <a:avLst/>
                  <a:gdLst>
                    <a:gd name="T0" fmla="*/ 227 w 228"/>
                    <a:gd name="T1" fmla="*/ 125 h 325"/>
                    <a:gd name="T2" fmla="*/ 227 w 228"/>
                    <a:gd name="T3" fmla="*/ 125 h 325"/>
                    <a:gd name="T4" fmla="*/ 228 w 228"/>
                    <a:gd name="T5" fmla="*/ 114 h 325"/>
                    <a:gd name="T6" fmla="*/ 113 w 228"/>
                    <a:gd name="T7" fmla="*/ 1 h 325"/>
                    <a:gd name="T8" fmla="*/ 1 w 228"/>
                    <a:gd name="T9" fmla="*/ 112 h 325"/>
                    <a:gd name="T10" fmla="*/ 108 w 228"/>
                    <a:gd name="T11" fmla="*/ 227 h 325"/>
                    <a:gd name="T12" fmla="*/ 113 w 228"/>
                    <a:gd name="T13" fmla="*/ 234 h 325"/>
                    <a:gd name="T14" fmla="*/ 74 w 228"/>
                    <a:gd name="T15" fmla="*/ 307 h 325"/>
                    <a:gd name="T16" fmla="*/ 87 w 228"/>
                    <a:gd name="T17" fmla="*/ 319 h 325"/>
                    <a:gd name="T18" fmla="*/ 227 w 228"/>
                    <a:gd name="T19" fmla="*/ 129 h 325"/>
                    <a:gd name="T20" fmla="*/ 227 w 228"/>
                    <a:gd name="T21" fmla="*/ 125 h 325"/>
                    <a:gd name="T22" fmla="*/ 227 w 228"/>
                    <a:gd name="T23" fmla="*/ 125 h 3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28" h="325">
                      <a:moveTo>
                        <a:pt x="227" y="125"/>
                      </a:moveTo>
                      <a:cubicBezTo>
                        <a:pt x="227" y="125"/>
                        <a:pt x="227" y="125"/>
                        <a:pt x="227" y="125"/>
                      </a:cubicBezTo>
                      <a:cubicBezTo>
                        <a:pt x="228" y="121"/>
                        <a:pt x="228" y="118"/>
                        <a:pt x="228" y="114"/>
                      </a:cubicBezTo>
                      <a:cubicBezTo>
                        <a:pt x="228" y="51"/>
                        <a:pt x="176" y="0"/>
                        <a:pt x="113" y="1"/>
                      </a:cubicBezTo>
                      <a:cubicBezTo>
                        <a:pt x="52" y="2"/>
                        <a:pt x="2" y="51"/>
                        <a:pt x="1" y="112"/>
                      </a:cubicBezTo>
                      <a:cubicBezTo>
                        <a:pt x="0" y="174"/>
                        <a:pt x="48" y="224"/>
                        <a:pt x="108" y="227"/>
                      </a:cubicBezTo>
                      <a:cubicBezTo>
                        <a:pt x="112" y="227"/>
                        <a:pt x="114" y="231"/>
                        <a:pt x="113" y="234"/>
                      </a:cubicBezTo>
                      <a:cubicBezTo>
                        <a:pt x="110" y="248"/>
                        <a:pt x="101" y="284"/>
                        <a:pt x="74" y="307"/>
                      </a:cubicBezTo>
                      <a:cubicBezTo>
                        <a:pt x="68" y="313"/>
                        <a:pt x="81" y="325"/>
                        <a:pt x="87" y="319"/>
                      </a:cubicBezTo>
                      <a:cubicBezTo>
                        <a:pt x="96" y="315"/>
                        <a:pt x="209" y="284"/>
                        <a:pt x="227" y="129"/>
                      </a:cubicBezTo>
                      <a:cubicBezTo>
                        <a:pt x="227" y="128"/>
                        <a:pt x="227" y="126"/>
                        <a:pt x="227" y="125"/>
                      </a:cubicBezTo>
                      <a:cubicBezTo>
                        <a:pt x="227" y="125"/>
                        <a:pt x="227" y="125"/>
                        <a:pt x="227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565B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" name="Freeform 17">
                  <a:extLst>
                    <a:ext uri="{FF2B5EF4-FFF2-40B4-BE49-F238E27FC236}">
                      <a16:creationId xmlns:a16="http://schemas.microsoft.com/office/drawing/2014/main" id="{87D4F4B5-C0E4-C940-951C-3E0856A39D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8763" y="2816225"/>
                  <a:ext cx="863600" cy="1233488"/>
                </a:xfrm>
                <a:custGeom>
                  <a:avLst/>
                  <a:gdLst>
                    <a:gd name="T0" fmla="*/ 227 w 228"/>
                    <a:gd name="T1" fmla="*/ 125 h 325"/>
                    <a:gd name="T2" fmla="*/ 227 w 228"/>
                    <a:gd name="T3" fmla="*/ 125 h 325"/>
                    <a:gd name="T4" fmla="*/ 228 w 228"/>
                    <a:gd name="T5" fmla="*/ 114 h 325"/>
                    <a:gd name="T6" fmla="*/ 113 w 228"/>
                    <a:gd name="T7" fmla="*/ 1 h 325"/>
                    <a:gd name="T8" fmla="*/ 1 w 228"/>
                    <a:gd name="T9" fmla="*/ 112 h 325"/>
                    <a:gd name="T10" fmla="*/ 108 w 228"/>
                    <a:gd name="T11" fmla="*/ 227 h 325"/>
                    <a:gd name="T12" fmla="*/ 114 w 228"/>
                    <a:gd name="T13" fmla="*/ 234 h 325"/>
                    <a:gd name="T14" fmla="*/ 75 w 228"/>
                    <a:gd name="T15" fmla="*/ 307 h 325"/>
                    <a:gd name="T16" fmla="*/ 87 w 228"/>
                    <a:gd name="T17" fmla="*/ 319 h 325"/>
                    <a:gd name="T18" fmla="*/ 227 w 228"/>
                    <a:gd name="T19" fmla="*/ 129 h 325"/>
                    <a:gd name="T20" fmla="*/ 227 w 228"/>
                    <a:gd name="T21" fmla="*/ 125 h 325"/>
                    <a:gd name="T22" fmla="*/ 227 w 228"/>
                    <a:gd name="T23" fmla="*/ 125 h 3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28" h="325">
                      <a:moveTo>
                        <a:pt x="227" y="125"/>
                      </a:moveTo>
                      <a:cubicBezTo>
                        <a:pt x="227" y="125"/>
                        <a:pt x="227" y="125"/>
                        <a:pt x="227" y="125"/>
                      </a:cubicBezTo>
                      <a:cubicBezTo>
                        <a:pt x="228" y="121"/>
                        <a:pt x="228" y="118"/>
                        <a:pt x="228" y="114"/>
                      </a:cubicBezTo>
                      <a:cubicBezTo>
                        <a:pt x="228" y="51"/>
                        <a:pt x="176" y="0"/>
                        <a:pt x="113" y="1"/>
                      </a:cubicBezTo>
                      <a:cubicBezTo>
                        <a:pt x="52" y="2"/>
                        <a:pt x="2" y="51"/>
                        <a:pt x="1" y="112"/>
                      </a:cubicBezTo>
                      <a:cubicBezTo>
                        <a:pt x="0" y="174"/>
                        <a:pt x="48" y="224"/>
                        <a:pt x="108" y="227"/>
                      </a:cubicBezTo>
                      <a:cubicBezTo>
                        <a:pt x="112" y="227"/>
                        <a:pt x="114" y="231"/>
                        <a:pt x="114" y="234"/>
                      </a:cubicBezTo>
                      <a:cubicBezTo>
                        <a:pt x="111" y="248"/>
                        <a:pt x="101" y="284"/>
                        <a:pt x="75" y="307"/>
                      </a:cubicBezTo>
                      <a:cubicBezTo>
                        <a:pt x="68" y="313"/>
                        <a:pt x="81" y="325"/>
                        <a:pt x="87" y="319"/>
                      </a:cubicBezTo>
                      <a:cubicBezTo>
                        <a:pt x="96" y="315"/>
                        <a:pt x="210" y="284"/>
                        <a:pt x="227" y="129"/>
                      </a:cubicBezTo>
                      <a:cubicBezTo>
                        <a:pt x="227" y="128"/>
                        <a:pt x="227" y="126"/>
                        <a:pt x="227" y="125"/>
                      </a:cubicBezTo>
                      <a:cubicBezTo>
                        <a:pt x="227" y="125"/>
                        <a:pt x="227" y="125"/>
                        <a:pt x="227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565B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11819CD1-F4C3-83E8-51F1-50D6C6DCF7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7344" y="3419475"/>
                <a:ext cx="257968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8C64D97F-001F-EE55-D19D-7EF71BD42D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9351" y="3419476"/>
                <a:ext cx="6234423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87E18D1-48B8-7251-1F54-1B53DA614935}"/>
                </a:ext>
              </a:extLst>
            </p:cNvPr>
            <p:cNvGrpSpPr/>
            <p:nvPr/>
          </p:nvGrpSpPr>
          <p:grpSpPr>
            <a:xfrm rot="10800000">
              <a:off x="6500839" y="2359124"/>
              <a:ext cx="5211736" cy="183887"/>
              <a:chOff x="337344" y="3250565"/>
              <a:chExt cx="7046430" cy="248621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537CBE44-A505-9AD7-0DED-57D6053B38BB}"/>
                  </a:ext>
                </a:extLst>
              </p:cNvPr>
              <p:cNvGrpSpPr/>
              <p:nvPr/>
            </p:nvGrpSpPr>
            <p:grpSpPr>
              <a:xfrm rot="10800000">
                <a:off x="687706" y="3250565"/>
                <a:ext cx="369252" cy="248621"/>
                <a:chOff x="560388" y="2816225"/>
                <a:chExt cx="1831975" cy="1233488"/>
              </a:xfrm>
              <a:solidFill>
                <a:schemeClr val="accent1"/>
              </a:solidFill>
            </p:grpSpPr>
            <p:sp>
              <p:nvSpPr>
                <p:cNvPr id="16" name="Freeform 16">
                  <a:extLst>
                    <a:ext uri="{FF2B5EF4-FFF2-40B4-BE49-F238E27FC236}">
                      <a16:creationId xmlns:a16="http://schemas.microsoft.com/office/drawing/2014/main" id="{5A0749AC-96FF-6092-C79F-1945B8120F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0388" y="2816225"/>
                  <a:ext cx="862013" cy="1233488"/>
                </a:xfrm>
                <a:custGeom>
                  <a:avLst/>
                  <a:gdLst>
                    <a:gd name="T0" fmla="*/ 227 w 228"/>
                    <a:gd name="T1" fmla="*/ 125 h 325"/>
                    <a:gd name="T2" fmla="*/ 227 w 228"/>
                    <a:gd name="T3" fmla="*/ 125 h 325"/>
                    <a:gd name="T4" fmla="*/ 228 w 228"/>
                    <a:gd name="T5" fmla="*/ 114 h 325"/>
                    <a:gd name="T6" fmla="*/ 113 w 228"/>
                    <a:gd name="T7" fmla="*/ 1 h 325"/>
                    <a:gd name="T8" fmla="*/ 1 w 228"/>
                    <a:gd name="T9" fmla="*/ 112 h 325"/>
                    <a:gd name="T10" fmla="*/ 108 w 228"/>
                    <a:gd name="T11" fmla="*/ 227 h 325"/>
                    <a:gd name="T12" fmla="*/ 113 w 228"/>
                    <a:gd name="T13" fmla="*/ 234 h 325"/>
                    <a:gd name="T14" fmla="*/ 74 w 228"/>
                    <a:gd name="T15" fmla="*/ 307 h 325"/>
                    <a:gd name="T16" fmla="*/ 87 w 228"/>
                    <a:gd name="T17" fmla="*/ 319 h 325"/>
                    <a:gd name="T18" fmla="*/ 227 w 228"/>
                    <a:gd name="T19" fmla="*/ 129 h 325"/>
                    <a:gd name="T20" fmla="*/ 227 w 228"/>
                    <a:gd name="T21" fmla="*/ 125 h 325"/>
                    <a:gd name="T22" fmla="*/ 227 w 228"/>
                    <a:gd name="T23" fmla="*/ 125 h 3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28" h="325">
                      <a:moveTo>
                        <a:pt x="227" y="125"/>
                      </a:moveTo>
                      <a:cubicBezTo>
                        <a:pt x="227" y="125"/>
                        <a:pt x="227" y="125"/>
                        <a:pt x="227" y="125"/>
                      </a:cubicBezTo>
                      <a:cubicBezTo>
                        <a:pt x="228" y="121"/>
                        <a:pt x="228" y="118"/>
                        <a:pt x="228" y="114"/>
                      </a:cubicBezTo>
                      <a:cubicBezTo>
                        <a:pt x="228" y="51"/>
                        <a:pt x="176" y="0"/>
                        <a:pt x="113" y="1"/>
                      </a:cubicBezTo>
                      <a:cubicBezTo>
                        <a:pt x="52" y="2"/>
                        <a:pt x="2" y="51"/>
                        <a:pt x="1" y="112"/>
                      </a:cubicBezTo>
                      <a:cubicBezTo>
                        <a:pt x="0" y="174"/>
                        <a:pt x="48" y="224"/>
                        <a:pt x="108" y="227"/>
                      </a:cubicBezTo>
                      <a:cubicBezTo>
                        <a:pt x="112" y="227"/>
                        <a:pt x="114" y="231"/>
                        <a:pt x="113" y="234"/>
                      </a:cubicBezTo>
                      <a:cubicBezTo>
                        <a:pt x="110" y="248"/>
                        <a:pt x="101" y="284"/>
                        <a:pt x="74" y="307"/>
                      </a:cubicBezTo>
                      <a:cubicBezTo>
                        <a:pt x="68" y="313"/>
                        <a:pt x="81" y="325"/>
                        <a:pt x="87" y="319"/>
                      </a:cubicBezTo>
                      <a:cubicBezTo>
                        <a:pt x="96" y="315"/>
                        <a:pt x="209" y="284"/>
                        <a:pt x="227" y="129"/>
                      </a:cubicBezTo>
                      <a:cubicBezTo>
                        <a:pt x="227" y="128"/>
                        <a:pt x="227" y="126"/>
                        <a:pt x="227" y="125"/>
                      </a:cubicBezTo>
                      <a:cubicBezTo>
                        <a:pt x="227" y="125"/>
                        <a:pt x="227" y="125"/>
                        <a:pt x="227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565B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Freeform 17">
                  <a:extLst>
                    <a:ext uri="{FF2B5EF4-FFF2-40B4-BE49-F238E27FC236}">
                      <a16:creationId xmlns:a16="http://schemas.microsoft.com/office/drawing/2014/main" id="{6D40CF3C-A27B-0E09-E093-E63C6152E5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8763" y="2816225"/>
                  <a:ext cx="863600" cy="1233488"/>
                </a:xfrm>
                <a:custGeom>
                  <a:avLst/>
                  <a:gdLst>
                    <a:gd name="T0" fmla="*/ 227 w 228"/>
                    <a:gd name="T1" fmla="*/ 125 h 325"/>
                    <a:gd name="T2" fmla="*/ 227 w 228"/>
                    <a:gd name="T3" fmla="*/ 125 h 325"/>
                    <a:gd name="T4" fmla="*/ 228 w 228"/>
                    <a:gd name="T5" fmla="*/ 114 h 325"/>
                    <a:gd name="T6" fmla="*/ 113 w 228"/>
                    <a:gd name="T7" fmla="*/ 1 h 325"/>
                    <a:gd name="T8" fmla="*/ 1 w 228"/>
                    <a:gd name="T9" fmla="*/ 112 h 325"/>
                    <a:gd name="T10" fmla="*/ 108 w 228"/>
                    <a:gd name="T11" fmla="*/ 227 h 325"/>
                    <a:gd name="T12" fmla="*/ 114 w 228"/>
                    <a:gd name="T13" fmla="*/ 234 h 325"/>
                    <a:gd name="T14" fmla="*/ 75 w 228"/>
                    <a:gd name="T15" fmla="*/ 307 h 325"/>
                    <a:gd name="T16" fmla="*/ 87 w 228"/>
                    <a:gd name="T17" fmla="*/ 319 h 325"/>
                    <a:gd name="T18" fmla="*/ 227 w 228"/>
                    <a:gd name="T19" fmla="*/ 129 h 325"/>
                    <a:gd name="T20" fmla="*/ 227 w 228"/>
                    <a:gd name="T21" fmla="*/ 125 h 325"/>
                    <a:gd name="T22" fmla="*/ 227 w 228"/>
                    <a:gd name="T23" fmla="*/ 125 h 3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28" h="325">
                      <a:moveTo>
                        <a:pt x="227" y="125"/>
                      </a:moveTo>
                      <a:cubicBezTo>
                        <a:pt x="227" y="125"/>
                        <a:pt x="227" y="125"/>
                        <a:pt x="227" y="125"/>
                      </a:cubicBezTo>
                      <a:cubicBezTo>
                        <a:pt x="228" y="121"/>
                        <a:pt x="228" y="118"/>
                        <a:pt x="228" y="114"/>
                      </a:cubicBezTo>
                      <a:cubicBezTo>
                        <a:pt x="228" y="51"/>
                        <a:pt x="176" y="0"/>
                        <a:pt x="113" y="1"/>
                      </a:cubicBezTo>
                      <a:cubicBezTo>
                        <a:pt x="52" y="2"/>
                        <a:pt x="2" y="51"/>
                        <a:pt x="1" y="112"/>
                      </a:cubicBezTo>
                      <a:cubicBezTo>
                        <a:pt x="0" y="174"/>
                        <a:pt x="48" y="224"/>
                        <a:pt x="108" y="227"/>
                      </a:cubicBezTo>
                      <a:cubicBezTo>
                        <a:pt x="112" y="227"/>
                        <a:pt x="114" y="231"/>
                        <a:pt x="114" y="234"/>
                      </a:cubicBezTo>
                      <a:cubicBezTo>
                        <a:pt x="111" y="248"/>
                        <a:pt x="101" y="284"/>
                        <a:pt x="75" y="307"/>
                      </a:cubicBezTo>
                      <a:cubicBezTo>
                        <a:pt x="68" y="313"/>
                        <a:pt x="81" y="325"/>
                        <a:pt x="87" y="319"/>
                      </a:cubicBezTo>
                      <a:cubicBezTo>
                        <a:pt x="96" y="315"/>
                        <a:pt x="210" y="284"/>
                        <a:pt x="227" y="129"/>
                      </a:cubicBezTo>
                      <a:cubicBezTo>
                        <a:pt x="227" y="128"/>
                        <a:pt x="227" y="126"/>
                        <a:pt x="227" y="125"/>
                      </a:cubicBezTo>
                      <a:cubicBezTo>
                        <a:pt x="227" y="125"/>
                        <a:pt x="227" y="125"/>
                        <a:pt x="227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565B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AEE522EA-170D-A7B8-F21A-2DF2E7C14F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7344" y="3419475"/>
                <a:ext cx="257968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9E42202C-CFE9-6EFC-80A7-3C2E1CC6E5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9351" y="3419476"/>
                <a:ext cx="6234423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17A6D54-71F9-1CE9-A6B2-3DCA0ACD084A}"/>
              </a:ext>
            </a:extLst>
          </p:cNvPr>
          <p:cNvGrpSpPr/>
          <p:nvPr/>
        </p:nvGrpSpPr>
        <p:grpSpPr>
          <a:xfrm>
            <a:off x="6500839" y="5106601"/>
            <a:ext cx="5211736" cy="1201525"/>
            <a:chOff x="6500839" y="5106601"/>
            <a:chExt cx="5211736" cy="1201525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8037FAE-0C75-9BC7-4903-2DDF4197C5A6}"/>
                </a:ext>
              </a:extLst>
            </p:cNvPr>
            <p:cNvGrpSpPr/>
            <p:nvPr/>
          </p:nvGrpSpPr>
          <p:grpSpPr>
            <a:xfrm>
              <a:off x="6500839" y="5106601"/>
              <a:ext cx="5211736" cy="183887"/>
              <a:chOff x="337344" y="3250565"/>
              <a:chExt cx="7046430" cy="248621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3229CA0B-C13B-18AC-2B22-B550795FFA73}"/>
                  </a:ext>
                </a:extLst>
              </p:cNvPr>
              <p:cNvGrpSpPr/>
              <p:nvPr/>
            </p:nvGrpSpPr>
            <p:grpSpPr>
              <a:xfrm rot="10800000">
                <a:off x="687706" y="3250565"/>
                <a:ext cx="369252" cy="248621"/>
                <a:chOff x="560388" y="2816225"/>
                <a:chExt cx="1831975" cy="1233488"/>
              </a:xfrm>
              <a:solidFill>
                <a:schemeClr val="accent1"/>
              </a:solidFill>
            </p:grpSpPr>
            <p:sp>
              <p:nvSpPr>
                <p:cNvPr id="22" name="Freeform 16">
                  <a:extLst>
                    <a:ext uri="{FF2B5EF4-FFF2-40B4-BE49-F238E27FC236}">
                      <a16:creationId xmlns:a16="http://schemas.microsoft.com/office/drawing/2014/main" id="{EF67C58F-0CC1-C4DA-BF71-48D9B220D5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0388" y="2816225"/>
                  <a:ext cx="862013" cy="1233488"/>
                </a:xfrm>
                <a:custGeom>
                  <a:avLst/>
                  <a:gdLst>
                    <a:gd name="T0" fmla="*/ 227 w 228"/>
                    <a:gd name="T1" fmla="*/ 125 h 325"/>
                    <a:gd name="T2" fmla="*/ 227 w 228"/>
                    <a:gd name="T3" fmla="*/ 125 h 325"/>
                    <a:gd name="T4" fmla="*/ 228 w 228"/>
                    <a:gd name="T5" fmla="*/ 114 h 325"/>
                    <a:gd name="T6" fmla="*/ 113 w 228"/>
                    <a:gd name="T7" fmla="*/ 1 h 325"/>
                    <a:gd name="T8" fmla="*/ 1 w 228"/>
                    <a:gd name="T9" fmla="*/ 112 h 325"/>
                    <a:gd name="T10" fmla="*/ 108 w 228"/>
                    <a:gd name="T11" fmla="*/ 227 h 325"/>
                    <a:gd name="T12" fmla="*/ 113 w 228"/>
                    <a:gd name="T13" fmla="*/ 234 h 325"/>
                    <a:gd name="T14" fmla="*/ 74 w 228"/>
                    <a:gd name="T15" fmla="*/ 307 h 325"/>
                    <a:gd name="T16" fmla="*/ 87 w 228"/>
                    <a:gd name="T17" fmla="*/ 319 h 325"/>
                    <a:gd name="T18" fmla="*/ 227 w 228"/>
                    <a:gd name="T19" fmla="*/ 129 h 325"/>
                    <a:gd name="T20" fmla="*/ 227 w 228"/>
                    <a:gd name="T21" fmla="*/ 125 h 325"/>
                    <a:gd name="T22" fmla="*/ 227 w 228"/>
                    <a:gd name="T23" fmla="*/ 125 h 3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28" h="325">
                      <a:moveTo>
                        <a:pt x="227" y="125"/>
                      </a:moveTo>
                      <a:cubicBezTo>
                        <a:pt x="227" y="125"/>
                        <a:pt x="227" y="125"/>
                        <a:pt x="227" y="125"/>
                      </a:cubicBezTo>
                      <a:cubicBezTo>
                        <a:pt x="228" y="121"/>
                        <a:pt x="228" y="118"/>
                        <a:pt x="228" y="114"/>
                      </a:cubicBezTo>
                      <a:cubicBezTo>
                        <a:pt x="228" y="51"/>
                        <a:pt x="176" y="0"/>
                        <a:pt x="113" y="1"/>
                      </a:cubicBezTo>
                      <a:cubicBezTo>
                        <a:pt x="52" y="2"/>
                        <a:pt x="2" y="51"/>
                        <a:pt x="1" y="112"/>
                      </a:cubicBezTo>
                      <a:cubicBezTo>
                        <a:pt x="0" y="174"/>
                        <a:pt x="48" y="224"/>
                        <a:pt x="108" y="227"/>
                      </a:cubicBezTo>
                      <a:cubicBezTo>
                        <a:pt x="112" y="227"/>
                        <a:pt x="114" y="231"/>
                        <a:pt x="113" y="234"/>
                      </a:cubicBezTo>
                      <a:cubicBezTo>
                        <a:pt x="110" y="248"/>
                        <a:pt x="101" y="284"/>
                        <a:pt x="74" y="307"/>
                      </a:cubicBezTo>
                      <a:cubicBezTo>
                        <a:pt x="68" y="313"/>
                        <a:pt x="81" y="325"/>
                        <a:pt x="87" y="319"/>
                      </a:cubicBezTo>
                      <a:cubicBezTo>
                        <a:pt x="96" y="315"/>
                        <a:pt x="209" y="284"/>
                        <a:pt x="227" y="129"/>
                      </a:cubicBezTo>
                      <a:cubicBezTo>
                        <a:pt x="227" y="128"/>
                        <a:pt x="227" y="126"/>
                        <a:pt x="227" y="125"/>
                      </a:cubicBezTo>
                      <a:cubicBezTo>
                        <a:pt x="227" y="125"/>
                        <a:pt x="227" y="125"/>
                        <a:pt x="227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565B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Freeform 17">
                  <a:extLst>
                    <a:ext uri="{FF2B5EF4-FFF2-40B4-BE49-F238E27FC236}">
                      <a16:creationId xmlns:a16="http://schemas.microsoft.com/office/drawing/2014/main" id="{593D679F-213C-A7B4-8482-4BD3BE3844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8763" y="2816225"/>
                  <a:ext cx="863600" cy="1233488"/>
                </a:xfrm>
                <a:custGeom>
                  <a:avLst/>
                  <a:gdLst>
                    <a:gd name="T0" fmla="*/ 227 w 228"/>
                    <a:gd name="T1" fmla="*/ 125 h 325"/>
                    <a:gd name="T2" fmla="*/ 227 w 228"/>
                    <a:gd name="T3" fmla="*/ 125 h 325"/>
                    <a:gd name="T4" fmla="*/ 228 w 228"/>
                    <a:gd name="T5" fmla="*/ 114 h 325"/>
                    <a:gd name="T6" fmla="*/ 113 w 228"/>
                    <a:gd name="T7" fmla="*/ 1 h 325"/>
                    <a:gd name="T8" fmla="*/ 1 w 228"/>
                    <a:gd name="T9" fmla="*/ 112 h 325"/>
                    <a:gd name="T10" fmla="*/ 108 w 228"/>
                    <a:gd name="T11" fmla="*/ 227 h 325"/>
                    <a:gd name="T12" fmla="*/ 114 w 228"/>
                    <a:gd name="T13" fmla="*/ 234 h 325"/>
                    <a:gd name="T14" fmla="*/ 75 w 228"/>
                    <a:gd name="T15" fmla="*/ 307 h 325"/>
                    <a:gd name="T16" fmla="*/ 87 w 228"/>
                    <a:gd name="T17" fmla="*/ 319 h 325"/>
                    <a:gd name="T18" fmla="*/ 227 w 228"/>
                    <a:gd name="T19" fmla="*/ 129 h 325"/>
                    <a:gd name="T20" fmla="*/ 227 w 228"/>
                    <a:gd name="T21" fmla="*/ 125 h 325"/>
                    <a:gd name="T22" fmla="*/ 227 w 228"/>
                    <a:gd name="T23" fmla="*/ 125 h 3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28" h="325">
                      <a:moveTo>
                        <a:pt x="227" y="125"/>
                      </a:moveTo>
                      <a:cubicBezTo>
                        <a:pt x="227" y="125"/>
                        <a:pt x="227" y="125"/>
                        <a:pt x="227" y="125"/>
                      </a:cubicBezTo>
                      <a:cubicBezTo>
                        <a:pt x="228" y="121"/>
                        <a:pt x="228" y="118"/>
                        <a:pt x="228" y="114"/>
                      </a:cubicBezTo>
                      <a:cubicBezTo>
                        <a:pt x="228" y="51"/>
                        <a:pt x="176" y="0"/>
                        <a:pt x="113" y="1"/>
                      </a:cubicBezTo>
                      <a:cubicBezTo>
                        <a:pt x="52" y="2"/>
                        <a:pt x="2" y="51"/>
                        <a:pt x="1" y="112"/>
                      </a:cubicBezTo>
                      <a:cubicBezTo>
                        <a:pt x="0" y="174"/>
                        <a:pt x="48" y="224"/>
                        <a:pt x="108" y="227"/>
                      </a:cubicBezTo>
                      <a:cubicBezTo>
                        <a:pt x="112" y="227"/>
                        <a:pt x="114" y="231"/>
                        <a:pt x="114" y="234"/>
                      </a:cubicBezTo>
                      <a:cubicBezTo>
                        <a:pt x="111" y="248"/>
                        <a:pt x="101" y="284"/>
                        <a:pt x="75" y="307"/>
                      </a:cubicBezTo>
                      <a:cubicBezTo>
                        <a:pt x="68" y="313"/>
                        <a:pt x="81" y="325"/>
                        <a:pt x="87" y="319"/>
                      </a:cubicBezTo>
                      <a:cubicBezTo>
                        <a:pt x="96" y="315"/>
                        <a:pt x="210" y="284"/>
                        <a:pt x="227" y="129"/>
                      </a:cubicBezTo>
                      <a:cubicBezTo>
                        <a:pt x="227" y="128"/>
                        <a:pt x="227" y="126"/>
                        <a:pt x="227" y="125"/>
                      </a:cubicBezTo>
                      <a:cubicBezTo>
                        <a:pt x="227" y="125"/>
                        <a:pt x="227" y="125"/>
                        <a:pt x="227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565B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865E819C-C822-2665-B290-0663CC48F0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7344" y="3419475"/>
                <a:ext cx="257968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698867DD-84A5-69BD-4D43-A1C15A9D89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9351" y="3419476"/>
                <a:ext cx="6234423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31055AD-17B3-E0EA-297F-F3C8F6396043}"/>
                </a:ext>
              </a:extLst>
            </p:cNvPr>
            <p:cNvGrpSpPr/>
            <p:nvPr/>
          </p:nvGrpSpPr>
          <p:grpSpPr>
            <a:xfrm rot="10800000">
              <a:off x="6500839" y="6124239"/>
              <a:ext cx="5211736" cy="183887"/>
              <a:chOff x="337344" y="3250565"/>
              <a:chExt cx="7046430" cy="248621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4DE224D0-C2D5-03FB-91F8-D85F74146C48}"/>
                  </a:ext>
                </a:extLst>
              </p:cNvPr>
              <p:cNvGrpSpPr/>
              <p:nvPr/>
            </p:nvGrpSpPr>
            <p:grpSpPr>
              <a:xfrm rot="10800000">
                <a:off x="687706" y="3250565"/>
                <a:ext cx="369252" cy="248621"/>
                <a:chOff x="560388" y="2816225"/>
                <a:chExt cx="1831975" cy="1233488"/>
              </a:xfrm>
              <a:solidFill>
                <a:schemeClr val="accent1"/>
              </a:solidFill>
            </p:grpSpPr>
            <p:sp>
              <p:nvSpPr>
                <p:cNvPr id="28" name="Freeform 16">
                  <a:extLst>
                    <a:ext uri="{FF2B5EF4-FFF2-40B4-BE49-F238E27FC236}">
                      <a16:creationId xmlns:a16="http://schemas.microsoft.com/office/drawing/2014/main" id="{76D57D14-113F-751C-4717-E05C914B0C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0388" y="2816225"/>
                  <a:ext cx="862013" cy="1233488"/>
                </a:xfrm>
                <a:custGeom>
                  <a:avLst/>
                  <a:gdLst>
                    <a:gd name="T0" fmla="*/ 227 w 228"/>
                    <a:gd name="T1" fmla="*/ 125 h 325"/>
                    <a:gd name="T2" fmla="*/ 227 w 228"/>
                    <a:gd name="T3" fmla="*/ 125 h 325"/>
                    <a:gd name="T4" fmla="*/ 228 w 228"/>
                    <a:gd name="T5" fmla="*/ 114 h 325"/>
                    <a:gd name="T6" fmla="*/ 113 w 228"/>
                    <a:gd name="T7" fmla="*/ 1 h 325"/>
                    <a:gd name="T8" fmla="*/ 1 w 228"/>
                    <a:gd name="T9" fmla="*/ 112 h 325"/>
                    <a:gd name="T10" fmla="*/ 108 w 228"/>
                    <a:gd name="T11" fmla="*/ 227 h 325"/>
                    <a:gd name="T12" fmla="*/ 113 w 228"/>
                    <a:gd name="T13" fmla="*/ 234 h 325"/>
                    <a:gd name="T14" fmla="*/ 74 w 228"/>
                    <a:gd name="T15" fmla="*/ 307 h 325"/>
                    <a:gd name="T16" fmla="*/ 87 w 228"/>
                    <a:gd name="T17" fmla="*/ 319 h 325"/>
                    <a:gd name="T18" fmla="*/ 227 w 228"/>
                    <a:gd name="T19" fmla="*/ 129 h 325"/>
                    <a:gd name="T20" fmla="*/ 227 w 228"/>
                    <a:gd name="T21" fmla="*/ 125 h 325"/>
                    <a:gd name="T22" fmla="*/ 227 w 228"/>
                    <a:gd name="T23" fmla="*/ 125 h 3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28" h="325">
                      <a:moveTo>
                        <a:pt x="227" y="125"/>
                      </a:moveTo>
                      <a:cubicBezTo>
                        <a:pt x="227" y="125"/>
                        <a:pt x="227" y="125"/>
                        <a:pt x="227" y="125"/>
                      </a:cubicBezTo>
                      <a:cubicBezTo>
                        <a:pt x="228" y="121"/>
                        <a:pt x="228" y="118"/>
                        <a:pt x="228" y="114"/>
                      </a:cubicBezTo>
                      <a:cubicBezTo>
                        <a:pt x="228" y="51"/>
                        <a:pt x="176" y="0"/>
                        <a:pt x="113" y="1"/>
                      </a:cubicBezTo>
                      <a:cubicBezTo>
                        <a:pt x="52" y="2"/>
                        <a:pt x="2" y="51"/>
                        <a:pt x="1" y="112"/>
                      </a:cubicBezTo>
                      <a:cubicBezTo>
                        <a:pt x="0" y="174"/>
                        <a:pt x="48" y="224"/>
                        <a:pt x="108" y="227"/>
                      </a:cubicBezTo>
                      <a:cubicBezTo>
                        <a:pt x="112" y="227"/>
                        <a:pt x="114" y="231"/>
                        <a:pt x="113" y="234"/>
                      </a:cubicBezTo>
                      <a:cubicBezTo>
                        <a:pt x="110" y="248"/>
                        <a:pt x="101" y="284"/>
                        <a:pt x="74" y="307"/>
                      </a:cubicBezTo>
                      <a:cubicBezTo>
                        <a:pt x="68" y="313"/>
                        <a:pt x="81" y="325"/>
                        <a:pt x="87" y="319"/>
                      </a:cubicBezTo>
                      <a:cubicBezTo>
                        <a:pt x="96" y="315"/>
                        <a:pt x="209" y="284"/>
                        <a:pt x="227" y="129"/>
                      </a:cubicBezTo>
                      <a:cubicBezTo>
                        <a:pt x="227" y="128"/>
                        <a:pt x="227" y="126"/>
                        <a:pt x="227" y="125"/>
                      </a:cubicBezTo>
                      <a:cubicBezTo>
                        <a:pt x="227" y="125"/>
                        <a:pt x="227" y="125"/>
                        <a:pt x="227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565B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Freeform 17">
                  <a:extLst>
                    <a:ext uri="{FF2B5EF4-FFF2-40B4-BE49-F238E27FC236}">
                      <a16:creationId xmlns:a16="http://schemas.microsoft.com/office/drawing/2014/main" id="{237C14E3-9DF1-CD7B-D4B5-F68C892DEC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8763" y="2816225"/>
                  <a:ext cx="863600" cy="1233488"/>
                </a:xfrm>
                <a:custGeom>
                  <a:avLst/>
                  <a:gdLst>
                    <a:gd name="T0" fmla="*/ 227 w 228"/>
                    <a:gd name="T1" fmla="*/ 125 h 325"/>
                    <a:gd name="T2" fmla="*/ 227 w 228"/>
                    <a:gd name="T3" fmla="*/ 125 h 325"/>
                    <a:gd name="T4" fmla="*/ 228 w 228"/>
                    <a:gd name="T5" fmla="*/ 114 h 325"/>
                    <a:gd name="T6" fmla="*/ 113 w 228"/>
                    <a:gd name="T7" fmla="*/ 1 h 325"/>
                    <a:gd name="T8" fmla="*/ 1 w 228"/>
                    <a:gd name="T9" fmla="*/ 112 h 325"/>
                    <a:gd name="T10" fmla="*/ 108 w 228"/>
                    <a:gd name="T11" fmla="*/ 227 h 325"/>
                    <a:gd name="T12" fmla="*/ 114 w 228"/>
                    <a:gd name="T13" fmla="*/ 234 h 325"/>
                    <a:gd name="T14" fmla="*/ 75 w 228"/>
                    <a:gd name="T15" fmla="*/ 307 h 325"/>
                    <a:gd name="T16" fmla="*/ 87 w 228"/>
                    <a:gd name="T17" fmla="*/ 319 h 325"/>
                    <a:gd name="T18" fmla="*/ 227 w 228"/>
                    <a:gd name="T19" fmla="*/ 129 h 325"/>
                    <a:gd name="T20" fmla="*/ 227 w 228"/>
                    <a:gd name="T21" fmla="*/ 125 h 325"/>
                    <a:gd name="T22" fmla="*/ 227 w 228"/>
                    <a:gd name="T23" fmla="*/ 125 h 3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28" h="325">
                      <a:moveTo>
                        <a:pt x="227" y="125"/>
                      </a:moveTo>
                      <a:cubicBezTo>
                        <a:pt x="227" y="125"/>
                        <a:pt x="227" y="125"/>
                        <a:pt x="227" y="125"/>
                      </a:cubicBezTo>
                      <a:cubicBezTo>
                        <a:pt x="228" y="121"/>
                        <a:pt x="228" y="118"/>
                        <a:pt x="228" y="114"/>
                      </a:cubicBezTo>
                      <a:cubicBezTo>
                        <a:pt x="228" y="51"/>
                        <a:pt x="176" y="0"/>
                        <a:pt x="113" y="1"/>
                      </a:cubicBezTo>
                      <a:cubicBezTo>
                        <a:pt x="52" y="2"/>
                        <a:pt x="2" y="51"/>
                        <a:pt x="1" y="112"/>
                      </a:cubicBezTo>
                      <a:cubicBezTo>
                        <a:pt x="0" y="174"/>
                        <a:pt x="48" y="224"/>
                        <a:pt x="108" y="227"/>
                      </a:cubicBezTo>
                      <a:cubicBezTo>
                        <a:pt x="112" y="227"/>
                        <a:pt x="114" y="231"/>
                        <a:pt x="114" y="234"/>
                      </a:cubicBezTo>
                      <a:cubicBezTo>
                        <a:pt x="111" y="248"/>
                        <a:pt x="101" y="284"/>
                        <a:pt x="75" y="307"/>
                      </a:cubicBezTo>
                      <a:cubicBezTo>
                        <a:pt x="68" y="313"/>
                        <a:pt x="81" y="325"/>
                        <a:pt x="87" y="319"/>
                      </a:cubicBezTo>
                      <a:cubicBezTo>
                        <a:pt x="96" y="315"/>
                        <a:pt x="210" y="284"/>
                        <a:pt x="227" y="129"/>
                      </a:cubicBezTo>
                      <a:cubicBezTo>
                        <a:pt x="227" y="128"/>
                        <a:pt x="227" y="126"/>
                        <a:pt x="227" y="125"/>
                      </a:cubicBezTo>
                      <a:cubicBezTo>
                        <a:pt x="227" y="125"/>
                        <a:pt x="227" y="125"/>
                        <a:pt x="227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565B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46091529-F5A7-65E6-989E-608E81388C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7344" y="3419475"/>
                <a:ext cx="257968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539C1F74-EA7D-21BB-5C37-30D43F2C35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9351" y="3419476"/>
                <a:ext cx="6234423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Text Placeholder 36">
              <a:extLst>
                <a:ext uri="{FF2B5EF4-FFF2-40B4-BE49-F238E27FC236}">
                  <a16:creationId xmlns:a16="http://schemas.microsoft.com/office/drawing/2014/main" id="{896FB621-E579-D2C4-4D34-696104E4828F}"/>
                </a:ext>
              </a:extLst>
            </p:cNvPr>
            <p:cNvSpPr txBox="1">
              <a:spLocks/>
            </p:cNvSpPr>
            <p:nvPr/>
          </p:nvSpPr>
          <p:spPr>
            <a:xfrm>
              <a:off x="6500839" y="5367509"/>
              <a:ext cx="5211736" cy="738664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600" kern="1200">
                  <a:solidFill>
                    <a:srgbClr val="8A8B8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300"/>
                </a:spcAft>
              </a:pPr>
              <a:r>
                <a:rPr lang="en-US" sz="120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Medical Affairs will ensure that patient insights are embedded in </a:t>
              </a:r>
              <a:br>
                <a:rPr lang="en-US" sz="120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</a:br>
              <a:r>
                <a:rPr lang="en-US" sz="120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all data generation strategies and activities, and that patients have</a:t>
              </a:r>
              <a:br>
                <a:rPr lang="en-US" sz="120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</a:br>
              <a:r>
                <a:rPr lang="en-US" sz="120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ready access to medical information that enables their active</a:t>
              </a:r>
              <a:br>
                <a:rPr lang="en-US" sz="120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</a:br>
              <a:r>
                <a:rPr lang="en-US" sz="120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participation in making treatment choices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CD5EC8A4-B8DF-DAF2-1814-B2E65521D448}"/>
              </a:ext>
            </a:extLst>
          </p:cNvPr>
          <p:cNvGrpSpPr/>
          <p:nvPr/>
        </p:nvGrpSpPr>
        <p:grpSpPr>
          <a:xfrm>
            <a:off x="479424" y="1557338"/>
            <a:ext cx="5885089" cy="4625854"/>
            <a:chOff x="479424" y="1703427"/>
            <a:chExt cx="5885089" cy="4625854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DF7984FD-9730-A4A5-605E-B69DAB148398}"/>
                </a:ext>
              </a:extLst>
            </p:cNvPr>
            <p:cNvSpPr/>
            <p:nvPr/>
          </p:nvSpPr>
          <p:spPr>
            <a:xfrm>
              <a:off x="479424" y="2154482"/>
              <a:ext cx="5885089" cy="4174799"/>
            </a:xfrm>
            <a:prstGeom prst="roundRect">
              <a:avLst>
                <a:gd name="adj" fmla="val 0"/>
              </a:avLst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tIns="180000" rIns="216000" bIns="180000" rtlCol="0" anchor="t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9" name="Rectangle 7">
              <a:extLst>
                <a:ext uri="{FF2B5EF4-FFF2-40B4-BE49-F238E27FC236}">
                  <a16:creationId xmlns:a16="http://schemas.microsoft.com/office/drawing/2014/main" id="{6A4DF69B-81CF-05B2-3B71-0D88D405ACFA}"/>
                </a:ext>
              </a:extLst>
            </p:cNvPr>
            <p:cNvSpPr/>
            <p:nvPr/>
          </p:nvSpPr>
          <p:spPr>
            <a:xfrm>
              <a:off x="479424" y="1703427"/>
              <a:ext cx="5885085" cy="4510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The value of patient engagement in drug development is clear </a:t>
              </a: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2DF399F3-0675-9126-EB7D-8063D086BB45}"/>
                </a:ext>
              </a:extLst>
            </p:cNvPr>
            <p:cNvGrpSpPr/>
            <p:nvPr/>
          </p:nvGrpSpPr>
          <p:grpSpPr>
            <a:xfrm>
              <a:off x="576911" y="2192414"/>
              <a:ext cx="4797575" cy="359996"/>
              <a:chOff x="576911" y="2192414"/>
              <a:chExt cx="4797575" cy="359996"/>
            </a:xfrm>
          </p:grpSpPr>
          <p:sp>
            <p:nvSpPr>
              <p:cNvPr id="42" name="Text Placeholder 2">
                <a:extLst>
                  <a:ext uri="{FF2B5EF4-FFF2-40B4-BE49-F238E27FC236}">
                    <a16:creationId xmlns:a16="http://schemas.microsoft.com/office/drawing/2014/main" id="{4930C80F-C80A-A9A1-2957-59BA1F9A72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4820" y="2211695"/>
                <a:ext cx="4279666" cy="321435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marL="342900" indent="-342900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SzPct val="65000"/>
                  <a:buFont typeface="Monaco" pitchFamily="2" charset="77"/>
                  <a:buChar char="⎻"/>
                  <a:defRPr sz="2000" b="0" i="0" kern="1600" spc="-50" baseline="0">
                    <a:solidFill>
                      <a:schemeClr val="tx1"/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lvl1pPr>
                <a:lvl2pPr marL="675958" indent="-285750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600"/>
                  </a:spcAft>
                  <a:buFont typeface="Monaco" pitchFamily="2" charset="77"/>
                  <a:buChar char="⎻"/>
                  <a:tabLst/>
                  <a:defRPr lang="en-US" sz="1200" b="0" i="0" kern="1600" spc="-50" baseline="0" dirty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2pPr>
                <a:lvl3pPr marL="862012" marR="0" indent="-171450" algn="l" defTabSz="914400" rtl="0" eaLnBrk="1" fontAlgn="auto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Monaco" pitchFamily="2" charset="77"/>
                  <a:buChar char="⎻"/>
                  <a:tabLst/>
                  <a:defRPr lang="en-US" sz="1050" b="0" i="1" kern="1600" spc="-50" baseline="0" dirty="0" smtClean="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lvl3pPr>
                <a:lvl4pPr marL="1136332" indent="-171450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600"/>
                  </a:spcAft>
                  <a:buFont typeface="Monaco" pitchFamily="2" charset="77"/>
                  <a:buChar char="⎻"/>
                  <a:tabLst/>
                  <a:defRPr lang="en-US" sz="1050" b="0" i="1" kern="1600" spc="-50" baseline="0" dirty="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lvl4pPr>
                <a:lvl5pPr marL="1353503" indent="-171450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600"/>
                  </a:spcAft>
                  <a:buFont typeface="Monaco" pitchFamily="2" charset="77"/>
                  <a:buChar char="⎻"/>
                  <a:tabLst/>
                  <a:defRPr sz="1050" b="0" i="1" kern="1600" spc="-50" baseline="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4565B"/>
                  </a:buClr>
                  <a:buSzPct val="65000"/>
                  <a:buFont typeface="Monaco" pitchFamily="2" charset="77"/>
                  <a:buNone/>
                  <a:tabLst/>
                  <a:defRPr/>
                </a:pPr>
                <a:r>
                  <a:rPr kumimoji="0" lang="en-GB" sz="1400" b="0" i="0" u="none" strike="noStrike" kern="1600" cap="none" spc="0" normalizeH="0" baseline="0" noProof="0" dirty="0">
                    <a:ln>
                      <a:noFill/>
                    </a:ln>
                    <a:solidFill>
                      <a:srgbClr val="54565B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Well-defined unmet needs ​</a:t>
                </a:r>
              </a:p>
            </p:txBody>
          </p: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5976E270-6218-4F69-1A6B-610ED77B8C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2698" y="2271628"/>
                <a:ext cx="0" cy="201568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4" name="Graphic 43" descr="Puzzle pieces with solid fill">
                <a:extLst>
                  <a:ext uri="{FF2B5EF4-FFF2-40B4-BE49-F238E27FC236}">
                    <a16:creationId xmlns:a16="http://schemas.microsoft.com/office/drawing/2014/main" id="{4A136C65-EAC2-C9A7-03AE-847BF6EBE7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/>
            </p:blipFill>
            <p:spPr>
              <a:xfrm>
                <a:off x="576911" y="2192414"/>
                <a:ext cx="359996" cy="359996"/>
              </a:xfrm>
              <a:prstGeom prst="rect">
                <a:avLst/>
              </a:prstGeom>
            </p:spPr>
          </p:pic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1F93980B-7578-627E-1ECE-DB37C22EF827}"/>
                </a:ext>
              </a:extLst>
            </p:cNvPr>
            <p:cNvGrpSpPr/>
            <p:nvPr/>
          </p:nvGrpSpPr>
          <p:grpSpPr>
            <a:xfrm>
              <a:off x="576911" y="3038548"/>
              <a:ext cx="4797575" cy="359996"/>
              <a:chOff x="576911" y="3038548"/>
              <a:chExt cx="4797575" cy="359996"/>
            </a:xfrm>
          </p:grpSpPr>
          <p:sp>
            <p:nvSpPr>
              <p:cNvPr id="46" name="Text Placeholder 2">
                <a:extLst>
                  <a:ext uri="{FF2B5EF4-FFF2-40B4-BE49-F238E27FC236}">
                    <a16:creationId xmlns:a16="http://schemas.microsoft.com/office/drawing/2014/main" id="{E9BFDC8E-50BF-0F23-DCB3-673621F6D0E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4820" y="3057829"/>
                <a:ext cx="4279666" cy="321435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marL="342900" indent="-342900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SzPct val="65000"/>
                  <a:buFont typeface="Monaco" pitchFamily="2" charset="77"/>
                  <a:buChar char="⎻"/>
                  <a:defRPr sz="2000" b="0" i="0" kern="1600" spc="-50" baseline="0">
                    <a:solidFill>
                      <a:schemeClr val="tx1"/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lvl1pPr>
                <a:lvl2pPr marL="675958" indent="-285750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600"/>
                  </a:spcAft>
                  <a:buFont typeface="Monaco" pitchFamily="2" charset="77"/>
                  <a:buChar char="⎻"/>
                  <a:tabLst/>
                  <a:defRPr lang="en-US" sz="1200" b="0" i="0" kern="1600" spc="-50" baseline="0" dirty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2pPr>
                <a:lvl3pPr marL="862012" marR="0" indent="-171450" algn="l" defTabSz="914400" rtl="0" eaLnBrk="1" fontAlgn="auto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Monaco" pitchFamily="2" charset="77"/>
                  <a:buChar char="⎻"/>
                  <a:tabLst/>
                  <a:defRPr lang="en-US" sz="1050" b="0" i="1" kern="1600" spc="-50" baseline="0" dirty="0" smtClean="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lvl3pPr>
                <a:lvl4pPr marL="1136332" indent="-171450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600"/>
                  </a:spcAft>
                  <a:buFont typeface="Monaco" pitchFamily="2" charset="77"/>
                  <a:buChar char="⎻"/>
                  <a:tabLst/>
                  <a:defRPr lang="en-US" sz="1050" b="0" i="1" kern="1600" spc="-50" baseline="0" dirty="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lvl4pPr>
                <a:lvl5pPr marL="1353503" indent="-171450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600"/>
                  </a:spcAft>
                  <a:buFont typeface="Monaco" pitchFamily="2" charset="77"/>
                  <a:buChar char="⎻"/>
                  <a:tabLst/>
                  <a:defRPr sz="1050" b="0" i="1" kern="1600" spc="-50" baseline="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4565B"/>
                  </a:buClr>
                  <a:buSzPct val="65000"/>
                  <a:buFont typeface="Monaco" pitchFamily="2" charset="77"/>
                  <a:buNone/>
                  <a:tabLst/>
                  <a:defRPr/>
                </a:pPr>
                <a:r>
                  <a:rPr kumimoji="0" lang="en-GB" sz="1400" b="0" i="0" u="none" strike="noStrike" kern="1600" cap="none" spc="0" normalizeH="0" baseline="0" noProof="0">
                    <a:ln>
                      <a:noFill/>
                    </a:ln>
                    <a:solidFill>
                      <a:srgbClr val="54565B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Relevant outcomes that matter​</a:t>
                </a:r>
              </a:p>
            </p:txBody>
          </p:sp>
          <p:pic>
            <p:nvPicPr>
              <p:cNvPr id="47" name="Graphic 46" descr="Arrow Right with solid fill">
                <a:extLst>
                  <a:ext uri="{FF2B5EF4-FFF2-40B4-BE49-F238E27FC236}">
                    <a16:creationId xmlns:a16="http://schemas.microsoft.com/office/drawing/2014/main" id="{D080D139-C44C-38CE-1F6B-C82B49E5D6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/>
            </p:blipFill>
            <p:spPr>
              <a:xfrm>
                <a:off x="576911" y="3038548"/>
                <a:ext cx="359996" cy="359996"/>
              </a:xfrm>
              <a:prstGeom prst="rect">
                <a:avLst/>
              </a:prstGeom>
            </p:spPr>
          </p:pic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B61751F9-CE04-9620-07AF-E5A4BDC375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2698" y="3117762"/>
                <a:ext cx="0" cy="201568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E3976144-8381-8BB8-4D1C-865013EF1064}"/>
                </a:ext>
              </a:extLst>
            </p:cNvPr>
            <p:cNvGrpSpPr/>
            <p:nvPr/>
          </p:nvGrpSpPr>
          <p:grpSpPr>
            <a:xfrm>
              <a:off x="576911" y="3479521"/>
              <a:ext cx="4797575" cy="359996"/>
              <a:chOff x="576911" y="3479521"/>
              <a:chExt cx="4797575" cy="359996"/>
            </a:xfrm>
          </p:grpSpPr>
          <p:sp>
            <p:nvSpPr>
              <p:cNvPr id="50" name="Text Placeholder 2">
                <a:extLst>
                  <a:ext uri="{FF2B5EF4-FFF2-40B4-BE49-F238E27FC236}">
                    <a16:creationId xmlns:a16="http://schemas.microsoft.com/office/drawing/2014/main" id="{16987F4F-ACF6-365C-C89D-9D7F2BFBFC2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4820" y="3498802"/>
                <a:ext cx="4279666" cy="321435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marL="342900" indent="-342900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SzPct val="65000"/>
                  <a:buFont typeface="Monaco" pitchFamily="2" charset="77"/>
                  <a:buChar char="⎻"/>
                  <a:defRPr sz="2000" b="0" i="0" kern="1600" spc="-50" baseline="0">
                    <a:solidFill>
                      <a:schemeClr val="tx1"/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lvl1pPr>
                <a:lvl2pPr marL="675958" indent="-285750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600"/>
                  </a:spcAft>
                  <a:buFont typeface="Monaco" pitchFamily="2" charset="77"/>
                  <a:buChar char="⎻"/>
                  <a:tabLst/>
                  <a:defRPr lang="en-US" sz="1200" b="0" i="0" kern="1600" spc="-50" baseline="0" dirty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2pPr>
                <a:lvl3pPr marL="862012" marR="0" indent="-171450" algn="l" defTabSz="914400" rtl="0" eaLnBrk="1" fontAlgn="auto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Monaco" pitchFamily="2" charset="77"/>
                  <a:buChar char="⎻"/>
                  <a:tabLst/>
                  <a:defRPr lang="en-US" sz="1050" b="0" i="1" kern="1600" spc="-50" baseline="0" dirty="0" smtClean="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lvl3pPr>
                <a:lvl4pPr marL="1136332" indent="-171450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600"/>
                  </a:spcAft>
                  <a:buFont typeface="Monaco" pitchFamily="2" charset="77"/>
                  <a:buChar char="⎻"/>
                  <a:tabLst/>
                  <a:defRPr lang="en-US" sz="1050" b="0" i="1" kern="1600" spc="-50" baseline="0" dirty="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lvl4pPr>
                <a:lvl5pPr marL="1353503" indent="-171450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600"/>
                  </a:spcAft>
                  <a:buFont typeface="Monaco" pitchFamily="2" charset="77"/>
                  <a:buChar char="⎻"/>
                  <a:tabLst/>
                  <a:defRPr sz="1050" b="0" i="1" kern="1600" spc="-50" baseline="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4565B"/>
                  </a:buClr>
                  <a:buSzPct val="65000"/>
                  <a:buFont typeface="Monaco" pitchFamily="2" charset="77"/>
                  <a:buNone/>
                  <a:tabLst/>
                  <a:defRPr/>
                </a:pPr>
                <a:r>
                  <a:rPr kumimoji="0" lang="en-GB" sz="1400" b="0" i="0" u="none" strike="noStrike" kern="1600" cap="none" spc="0" normalizeH="0" baseline="0" noProof="0">
                    <a:ln>
                      <a:noFill/>
                    </a:ln>
                    <a:solidFill>
                      <a:srgbClr val="54565B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Convenient, efficient, and representative trials​</a:t>
                </a:r>
              </a:p>
            </p:txBody>
          </p:sp>
          <p:pic>
            <p:nvPicPr>
              <p:cNvPr id="51" name="Graphic 50" descr="Badge Tick with solid fill">
                <a:extLst>
                  <a:ext uri="{FF2B5EF4-FFF2-40B4-BE49-F238E27FC236}">
                    <a16:creationId xmlns:a16="http://schemas.microsoft.com/office/drawing/2014/main" id="{4D956C6D-F29C-5B6A-ED87-A653F3A975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/>
            </p:blipFill>
            <p:spPr>
              <a:xfrm>
                <a:off x="576911" y="3479521"/>
                <a:ext cx="359996" cy="359996"/>
              </a:xfrm>
              <a:prstGeom prst="rect">
                <a:avLst/>
              </a:prstGeom>
            </p:spPr>
          </p:pic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CCEC7CC5-3713-7713-38AC-80D540E8AF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2698" y="3558735"/>
                <a:ext cx="0" cy="201568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AA8BCE34-C96E-2931-64BB-E03626D089CB}"/>
                </a:ext>
              </a:extLst>
            </p:cNvPr>
            <p:cNvGrpSpPr/>
            <p:nvPr/>
          </p:nvGrpSpPr>
          <p:grpSpPr>
            <a:xfrm>
              <a:off x="576911" y="5847612"/>
              <a:ext cx="4797575" cy="359996"/>
              <a:chOff x="576911" y="5847612"/>
              <a:chExt cx="4797575" cy="359996"/>
            </a:xfrm>
          </p:grpSpPr>
          <p:sp>
            <p:nvSpPr>
              <p:cNvPr id="54" name="Text Placeholder 2">
                <a:extLst>
                  <a:ext uri="{FF2B5EF4-FFF2-40B4-BE49-F238E27FC236}">
                    <a16:creationId xmlns:a16="http://schemas.microsoft.com/office/drawing/2014/main" id="{0390DD44-2274-04B5-FC68-AAD472692E4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4820" y="5866893"/>
                <a:ext cx="4279666" cy="321435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marL="342900" indent="-342900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SzPct val="65000"/>
                  <a:buFont typeface="Monaco" pitchFamily="2" charset="77"/>
                  <a:buChar char="⎻"/>
                  <a:defRPr sz="2000" b="0" i="0" kern="1600" spc="-50" baseline="0">
                    <a:solidFill>
                      <a:schemeClr val="tx1"/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lvl1pPr>
                <a:lvl2pPr marL="675958" indent="-285750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600"/>
                  </a:spcAft>
                  <a:buFont typeface="Monaco" pitchFamily="2" charset="77"/>
                  <a:buChar char="⎻"/>
                  <a:tabLst/>
                  <a:defRPr lang="en-US" sz="1200" b="0" i="0" kern="1600" spc="-50" baseline="0" dirty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2pPr>
                <a:lvl3pPr marL="862012" marR="0" indent="-171450" algn="l" defTabSz="914400" rtl="0" eaLnBrk="1" fontAlgn="auto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Monaco" pitchFamily="2" charset="77"/>
                  <a:buChar char="⎻"/>
                  <a:tabLst/>
                  <a:defRPr lang="en-US" sz="1050" b="0" i="1" kern="1600" spc="-50" baseline="0" dirty="0" smtClean="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lvl3pPr>
                <a:lvl4pPr marL="1136332" indent="-171450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600"/>
                  </a:spcAft>
                  <a:buFont typeface="Monaco" pitchFamily="2" charset="77"/>
                  <a:buChar char="⎻"/>
                  <a:tabLst/>
                  <a:defRPr lang="en-US" sz="1050" b="0" i="1" kern="1600" spc="-50" baseline="0" dirty="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lvl4pPr>
                <a:lvl5pPr marL="1353503" indent="-171450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600"/>
                  </a:spcAft>
                  <a:buFont typeface="Monaco" pitchFamily="2" charset="77"/>
                  <a:buChar char="⎻"/>
                  <a:tabLst/>
                  <a:defRPr sz="1050" b="0" i="1" kern="1600" spc="-50" baseline="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4565B"/>
                  </a:buClr>
                  <a:buSzPct val="65000"/>
                  <a:buFont typeface="Monaco" pitchFamily="2" charset="77"/>
                  <a:buNone/>
                  <a:tabLst/>
                  <a:defRPr/>
                </a:pPr>
                <a:r>
                  <a:rPr kumimoji="0" lang="en-GB" sz="1400" b="0" i="0" u="none" strike="noStrike" kern="1600" cap="none" spc="0" normalizeH="0" baseline="0" noProof="0" dirty="0">
                    <a:ln>
                      <a:noFill/>
                    </a:ln>
                    <a:solidFill>
                      <a:srgbClr val="54565B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Clinical and commercial success</a:t>
                </a:r>
              </a:p>
            </p:txBody>
          </p:sp>
          <p:pic>
            <p:nvPicPr>
              <p:cNvPr id="55" name="Graphic 54" descr="Trophy with solid fill">
                <a:extLst>
                  <a:ext uri="{FF2B5EF4-FFF2-40B4-BE49-F238E27FC236}">
                    <a16:creationId xmlns:a16="http://schemas.microsoft.com/office/drawing/2014/main" id="{466C7E33-FA86-2DE8-CF7F-BCBEF91A04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/>
              <a:stretch/>
            </p:blipFill>
            <p:spPr>
              <a:xfrm>
                <a:off x="576911" y="5847612"/>
                <a:ext cx="359996" cy="359996"/>
              </a:xfrm>
              <a:prstGeom prst="rect">
                <a:avLst/>
              </a:prstGeom>
            </p:spPr>
          </p:pic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343084F9-E8B9-2CA6-3533-B745F3FB76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2698" y="5926826"/>
                <a:ext cx="0" cy="201568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CEF758A8-561C-89DD-1887-AA07F1155B77}"/>
                </a:ext>
              </a:extLst>
            </p:cNvPr>
            <p:cNvGrpSpPr/>
            <p:nvPr/>
          </p:nvGrpSpPr>
          <p:grpSpPr>
            <a:xfrm>
              <a:off x="576911" y="4524691"/>
              <a:ext cx="4797575" cy="359996"/>
              <a:chOff x="576911" y="4524691"/>
              <a:chExt cx="4797575" cy="359996"/>
            </a:xfrm>
          </p:grpSpPr>
          <p:sp>
            <p:nvSpPr>
              <p:cNvPr id="58" name="Text Placeholder 2">
                <a:extLst>
                  <a:ext uri="{FF2B5EF4-FFF2-40B4-BE49-F238E27FC236}">
                    <a16:creationId xmlns:a16="http://schemas.microsoft.com/office/drawing/2014/main" id="{B454ED2C-BF88-4C09-80EC-D10F39E6A8E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4820" y="4543972"/>
                <a:ext cx="4279666" cy="321435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marL="342900" indent="-342900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SzPct val="65000"/>
                  <a:buFont typeface="Monaco" pitchFamily="2" charset="77"/>
                  <a:buChar char="⎻"/>
                  <a:defRPr sz="2000" b="0" i="0" kern="1600" spc="-50" baseline="0">
                    <a:solidFill>
                      <a:schemeClr val="tx1"/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lvl1pPr>
                <a:lvl2pPr marL="675958" indent="-285750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600"/>
                  </a:spcAft>
                  <a:buFont typeface="Monaco" pitchFamily="2" charset="77"/>
                  <a:buChar char="⎻"/>
                  <a:tabLst/>
                  <a:defRPr lang="en-US" sz="1200" b="0" i="0" kern="1600" spc="-50" baseline="0" dirty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2pPr>
                <a:lvl3pPr marL="862012" marR="0" indent="-171450" algn="l" defTabSz="914400" rtl="0" eaLnBrk="1" fontAlgn="auto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Monaco" pitchFamily="2" charset="77"/>
                  <a:buChar char="⎻"/>
                  <a:tabLst/>
                  <a:defRPr lang="en-US" sz="1050" b="0" i="1" kern="1600" spc="-50" baseline="0" dirty="0" smtClean="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lvl3pPr>
                <a:lvl4pPr marL="1136332" indent="-171450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600"/>
                  </a:spcAft>
                  <a:buFont typeface="Monaco" pitchFamily="2" charset="77"/>
                  <a:buChar char="⎻"/>
                  <a:tabLst/>
                  <a:defRPr lang="en-US" sz="1050" b="0" i="1" kern="1600" spc="-50" baseline="0" dirty="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lvl4pPr>
                <a:lvl5pPr marL="1353503" indent="-171450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600"/>
                  </a:spcAft>
                  <a:buFont typeface="Monaco" pitchFamily="2" charset="77"/>
                  <a:buChar char="⎻"/>
                  <a:tabLst/>
                  <a:defRPr sz="1050" b="0" i="1" kern="1600" spc="-50" baseline="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4565B"/>
                  </a:buClr>
                  <a:buSzPct val="65000"/>
                  <a:buFont typeface="Monaco" pitchFamily="2" charset="77"/>
                  <a:buNone/>
                  <a:tabLst/>
                  <a:defRPr/>
                </a:pPr>
                <a:r>
                  <a:rPr kumimoji="0" lang="en-GB" sz="1400" b="0" i="0" u="none" strike="noStrike" kern="1600" cap="none" spc="0" normalizeH="0" baseline="0" noProof="0">
                    <a:ln>
                      <a:noFill/>
                    </a:ln>
                    <a:solidFill>
                      <a:srgbClr val="54565B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Quality medicines</a:t>
                </a:r>
              </a:p>
            </p:txBody>
          </p:sp>
          <p:pic>
            <p:nvPicPr>
              <p:cNvPr id="59" name="Graphic 58" descr="Medicine with solid fill">
                <a:extLst>
                  <a:ext uri="{FF2B5EF4-FFF2-40B4-BE49-F238E27FC236}">
                    <a16:creationId xmlns:a16="http://schemas.microsoft.com/office/drawing/2014/main" id="{0E7096C3-D865-F752-0E29-7D6F55AFEB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/>
              <a:stretch/>
            </p:blipFill>
            <p:spPr>
              <a:xfrm>
                <a:off x="576911" y="4524691"/>
                <a:ext cx="359996" cy="359996"/>
              </a:xfrm>
              <a:prstGeom prst="rect">
                <a:avLst/>
              </a:prstGeom>
            </p:spPr>
          </p:pic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F7105516-C4F8-8F0A-B883-9A139A0EB4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2698" y="4603905"/>
                <a:ext cx="0" cy="201568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689BC366-5E39-5720-23FE-C591E022AF4E}"/>
                </a:ext>
              </a:extLst>
            </p:cNvPr>
            <p:cNvGrpSpPr/>
            <p:nvPr/>
          </p:nvGrpSpPr>
          <p:grpSpPr>
            <a:xfrm>
              <a:off x="576911" y="4965664"/>
              <a:ext cx="4797575" cy="359996"/>
              <a:chOff x="576911" y="4965664"/>
              <a:chExt cx="4797575" cy="359996"/>
            </a:xfrm>
          </p:grpSpPr>
          <p:sp>
            <p:nvSpPr>
              <p:cNvPr id="62" name="Text Placeholder 2">
                <a:extLst>
                  <a:ext uri="{FF2B5EF4-FFF2-40B4-BE49-F238E27FC236}">
                    <a16:creationId xmlns:a16="http://schemas.microsoft.com/office/drawing/2014/main" id="{B99835B2-F330-1CDC-E004-DB92F808519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4820" y="4984945"/>
                <a:ext cx="4279666" cy="321435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marL="342900" indent="-342900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SzPct val="65000"/>
                  <a:buFont typeface="Monaco" pitchFamily="2" charset="77"/>
                  <a:buChar char="⎻"/>
                  <a:defRPr sz="2000" b="0" i="0" kern="1600" spc="-50" baseline="0">
                    <a:solidFill>
                      <a:schemeClr val="tx1"/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lvl1pPr>
                <a:lvl2pPr marL="675958" indent="-285750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600"/>
                  </a:spcAft>
                  <a:buFont typeface="Monaco" pitchFamily="2" charset="77"/>
                  <a:buChar char="⎻"/>
                  <a:tabLst/>
                  <a:defRPr lang="en-US" sz="1200" b="0" i="0" kern="1600" spc="-50" baseline="0" dirty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2pPr>
                <a:lvl3pPr marL="862012" marR="0" indent="-171450" algn="l" defTabSz="914400" rtl="0" eaLnBrk="1" fontAlgn="auto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Monaco" pitchFamily="2" charset="77"/>
                  <a:buChar char="⎻"/>
                  <a:tabLst/>
                  <a:defRPr lang="en-US" sz="1050" b="0" i="1" kern="1600" spc="-50" baseline="0" dirty="0" smtClean="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lvl3pPr>
                <a:lvl4pPr marL="1136332" indent="-171450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600"/>
                  </a:spcAft>
                  <a:buFont typeface="Monaco" pitchFamily="2" charset="77"/>
                  <a:buChar char="⎻"/>
                  <a:tabLst/>
                  <a:defRPr lang="en-US" sz="1050" b="0" i="1" kern="1600" spc="-50" baseline="0" dirty="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lvl4pPr>
                <a:lvl5pPr marL="1353503" indent="-171450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600"/>
                  </a:spcAft>
                  <a:buFont typeface="Monaco" pitchFamily="2" charset="77"/>
                  <a:buChar char="⎻"/>
                  <a:tabLst/>
                  <a:defRPr sz="1050" b="0" i="1" kern="1600" spc="-50" baseline="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4565B"/>
                  </a:buClr>
                  <a:buSzPct val="65000"/>
                  <a:buFont typeface="Monaco" pitchFamily="2" charset="77"/>
                  <a:buNone/>
                  <a:tabLst/>
                  <a:defRPr/>
                </a:pPr>
                <a:r>
                  <a:rPr kumimoji="0" lang="en-GB" sz="1400" b="0" i="0" u="none" strike="noStrike" kern="1600" cap="none" spc="0" normalizeH="0" baseline="0" noProof="0">
                    <a:ln>
                      <a:noFill/>
                    </a:ln>
                    <a:solidFill>
                      <a:srgbClr val="54565B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Faster approvals </a:t>
                </a:r>
              </a:p>
            </p:txBody>
          </p:sp>
          <p:pic>
            <p:nvPicPr>
              <p:cNvPr id="63" name="Graphic 62" descr="Stopwatch with solid fill">
                <a:extLst>
                  <a:ext uri="{FF2B5EF4-FFF2-40B4-BE49-F238E27FC236}">
                    <a16:creationId xmlns:a16="http://schemas.microsoft.com/office/drawing/2014/main" id="{257D383D-6D2E-1694-EDBC-672DF1441D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rcRect/>
              <a:stretch/>
            </p:blipFill>
            <p:spPr>
              <a:xfrm>
                <a:off x="576911" y="4965664"/>
                <a:ext cx="359996" cy="359996"/>
              </a:xfrm>
              <a:prstGeom prst="rect">
                <a:avLst/>
              </a:prstGeom>
            </p:spPr>
          </p:pic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97BD8C11-0418-F0F4-1168-F42E201899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2698" y="5044878"/>
                <a:ext cx="0" cy="201568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34E81AAD-7930-94C9-DF5E-B06762E21DEC}"/>
                </a:ext>
              </a:extLst>
            </p:cNvPr>
            <p:cNvGrpSpPr/>
            <p:nvPr/>
          </p:nvGrpSpPr>
          <p:grpSpPr>
            <a:xfrm>
              <a:off x="576911" y="5406637"/>
              <a:ext cx="5729646" cy="359996"/>
              <a:chOff x="576911" y="5406637"/>
              <a:chExt cx="5729646" cy="359996"/>
            </a:xfrm>
          </p:grpSpPr>
          <p:sp>
            <p:nvSpPr>
              <p:cNvPr id="66" name="Text Placeholder 2">
                <a:extLst>
                  <a:ext uri="{FF2B5EF4-FFF2-40B4-BE49-F238E27FC236}">
                    <a16:creationId xmlns:a16="http://schemas.microsoft.com/office/drawing/2014/main" id="{967029DB-D8D1-AF82-32C5-7C838A5CF93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4821" y="5432747"/>
                <a:ext cx="5211736" cy="307777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marL="342900" indent="-342900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SzPct val="65000"/>
                  <a:buFont typeface="Monaco" pitchFamily="2" charset="77"/>
                  <a:buChar char="⎻"/>
                  <a:defRPr sz="2000" b="0" i="0" kern="1600" spc="-50" baseline="0">
                    <a:solidFill>
                      <a:schemeClr val="tx1"/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lvl1pPr>
                <a:lvl2pPr marL="675958" indent="-285750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600"/>
                  </a:spcAft>
                  <a:buFont typeface="Monaco" pitchFamily="2" charset="77"/>
                  <a:buChar char="⎻"/>
                  <a:tabLst/>
                  <a:defRPr lang="en-US" sz="1200" b="0" i="0" kern="1600" spc="-50" baseline="0" dirty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2pPr>
                <a:lvl3pPr marL="862012" marR="0" indent="-171450" algn="l" defTabSz="914400" rtl="0" eaLnBrk="1" fontAlgn="auto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Monaco" pitchFamily="2" charset="77"/>
                  <a:buChar char="⎻"/>
                  <a:tabLst/>
                  <a:defRPr lang="en-US" sz="1050" b="0" i="1" kern="1600" spc="-50" baseline="0" dirty="0" smtClean="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lvl3pPr>
                <a:lvl4pPr marL="1136332" indent="-171450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600"/>
                  </a:spcAft>
                  <a:buFont typeface="Monaco" pitchFamily="2" charset="77"/>
                  <a:buChar char="⎻"/>
                  <a:tabLst/>
                  <a:defRPr lang="en-US" sz="1050" b="0" i="1" kern="1600" spc="-50" baseline="0" dirty="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lvl4pPr>
                <a:lvl5pPr marL="1353503" indent="-171450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600"/>
                  </a:spcAft>
                  <a:buFont typeface="Monaco" pitchFamily="2" charset="77"/>
                  <a:buChar char="⎻"/>
                  <a:tabLst/>
                  <a:defRPr sz="1050" b="0" i="1" kern="1600" spc="-50" baseline="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4565B"/>
                  </a:buClr>
                  <a:buSzPct val="65000"/>
                  <a:buFont typeface="Monaco" pitchFamily="2" charset="77"/>
                  <a:buNone/>
                  <a:tabLst/>
                  <a:defRPr/>
                </a:pPr>
                <a:r>
                  <a:rPr kumimoji="0" lang="en-GB" sz="1400" b="0" i="0" u="none" strike="noStrike" kern="1600" cap="none" spc="0" normalizeH="0" baseline="0" noProof="0" dirty="0">
                    <a:ln>
                      <a:noFill/>
                    </a:ln>
                    <a:solidFill>
                      <a:srgbClr val="54565B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Trusted patient collaborations through meaningful engagement </a:t>
                </a:r>
              </a:p>
            </p:txBody>
          </p:sp>
          <p:pic>
            <p:nvPicPr>
              <p:cNvPr id="67" name="Graphic 66" descr="Handshake with solid fill">
                <a:extLst>
                  <a:ext uri="{FF2B5EF4-FFF2-40B4-BE49-F238E27FC236}">
                    <a16:creationId xmlns:a16="http://schemas.microsoft.com/office/drawing/2014/main" id="{73FCBB9D-E595-F6FF-9271-BD5BE1F65B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rcRect/>
              <a:stretch/>
            </p:blipFill>
            <p:spPr>
              <a:xfrm>
                <a:off x="576911" y="5406637"/>
                <a:ext cx="359996" cy="359996"/>
              </a:xfrm>
              <a:prstGeom prst="rect">
                <a:avLst/>
              </a:prstGeom>
            </p:spPr>
          </p:pic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550FF0CD-9AA5-B006-D226-7BA021D9D7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2698" y="5485835"/>
                <a:ext cx="0" cy="20160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340A042-8062-5BD7-907A-4EAC3A1BDAE4}"/>
                </a:ext>
              </a:extLst>
            </p:cNvPr>
            <p:cNvGrpSpPr/>
            <p:nvPr/>
          </p:nvGrpSpPr>
          <p:grpSpPr>
            <a:xfrm>
              <a:off x="594817" y="2633387"/>
              <a:ext cx="4779669" cy="324184"/>
              <a:chOff x="594817" y="2633387"/>
              <a:chExt cx="4779669" cy="324184"/>
            </a:xfrm>
          </p:grpSpPr>
          <p:sp>
            <p:nvSpPr>
              <p:cNvPr id="70" name="Text Placeholder 2">
                <a:extLst>
                  <a:ext uri="{FF2B5EF4-FFF2-40B4-BE49-F238E27FC236}">
                    <a16:creationId xmlns:a16="http://schemas.microsoft.com/office/drawing/2014/main" id="{4DB71FE7-0BEB-B6A0-07FF-D3E80B52786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4820" y="2634762"/>
                <a:ext cx="4279666" cy="321435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marL="342900" indent="-342900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SzPct val="65000"/>
                  <a:buFont typeface="Monaco" pitchFamily="2" charset="77"/>
                  <a:buChar char="⎻"/>
                  <a:defRPr sz="2000" b="0" i="0" kern="1600" spc="-50" baseline="0">
                    <a:solidFill>
                      <a:schemeClr val="tx1"/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lvl1pPr>
                <a:lvl2pPr marL="675958" indent="-285750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600"/>
                  </a:spcAft>
                  <a:buFont typeface="Monaco" pitchFamily="2" charset="77"/>
                  <a:buChar char="⎻"/>
                  <a:tabLst/>
                  <a:defRPr lang="en-US" sz="1200" b="0" i="0" kern="1600" spc="-50" baseline="0" dirty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2pPr>
                <a:lvl3pPr marL="862012" marR="0" indent="-171450" algn="l" defTabSz="914400" rtl="0" eaLnBrk="1" fontAlgn="auto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Monaco" pitchFamily="2" charset="77"/>
                  <a:buChar char="⎻"/>
                  <a:tabLst/>
                  <a:defRPr lang="en-US" sz="1050" b="0" i="1" kern="1600" spc="-50" baseline="0" dirty="0" smtClean="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lvl3pPr>
                <a:lvl4pPr marL="1136332" indent="-171450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600"/>
                  </a:spcAft>
                  <a:buFont typeface="Monaco" pitchFamily="2" charset="77"/>
                  <a:buChar char="⎻"/>
                  <a:tabLst/>
                  <a:defRPr lang="en-US" sz="1050" b="0" i="1" kern="1600" spc="-50" baseline="0" dirty="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lvl4pPr>
                <a:lvl5pPr marL="1353503" indent="-171450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600"/>
                  </a:spcAft>
                  <a:buFont typeface="Monaco" pitchFamily="2" charset="77"/>
                  <a:buChar char="⎻"/>
                  <a:tabLst/>
                  <a:defRPr sz="1050" b="0" i="1" kern="1600" spc="-50" baseline="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4565B"/>
                  </a:buClr>
                  <a:buSzPct val="65000"/>
                  <a:buFont typeface="Monaco" pitchFamily="2" charset="77"/>
                  <a:buNone/>
                  <a:tabLst/>
                  <a:defRPr/>
                </a:pPr>
                <a:r>
                  <a:rPr kumimoji="0" lang="en-GB" sz="1400" b="0" i="0" u="none" strike="noStrike" kern="1600" cap="none" spc="0" normalizeH="0" baseline="0" noProof="0" dirty="0">
                    <a:ln>
                      <a:noFill/>
                    </a:ln>
                    <a:solidFill>
                      <a:srgbClr val="54565B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Enhanced disease awareness​</a:t>
                </a:r>
              </a:p>
            </p:txBody>
          </p: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D9B33387-F267-78B8-8483-292D86B351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2698" y="2694695"/>
                <a:ext cx="0" cy="201568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72" name="Graphic 71" descr="Lighthouse scene with solid fill">
                <a:extLst>
                  <a:ext uri="{FF2B5EF4-FFF2-40B4-BE49-F238E27FC236}">
                    <a16:creationId xmlns:a16="http://schemas.microsoft.com/office/drawing/2014/main" id="{E8F5C5C8-A528-D36F-1553-2344EAC1D3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>
              <a:xfrm>
                <a:off x="594817" y="2633387"/>
                <a:ext cx="324184" cy="324184"/>
              </a:xfrm>
              <a:prstGeom prst="rect">
                <a:avLst/>
              </a:prstGeom>
            </p:spPr>
          </p:pic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5ECDA7B8-8037-0606-C7B8-F9F974D8B17D}"/>
                </a:ext>
              </a:extLst>
            </p:cNvPr>
            <p:cNvGrpSpPr/>
            <p:nvPr/>
          </p:nvGrpSpPr>
          <p:grpSpPr>
            <a:xfrm>
              <a:off x="578547" y="3920494"/>
              <a:ext cx="4795939" cy="523220"/>
              <a:chOff x="578547" y="3920494"/>
              <a:chExt cx="4795939" cy="523220"/>
            </a:xfrm>
          </p:grpSpPr>
          <p:sp>
            <p:nvSpPr>
              <p:cNvPr id="74" name="Text Placeholder 2">
                <a:extLst>
                  <a:ext uri="{FF2B5EF4-FFF2-40B4-BE49-F238E27FC236}">
                    <a16:creationId xmlns:a16="http://schemas.microsoft.com/office/drawing/2014/main" id="{E307BD20-B652-1B2E-096B-201ACBC71B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4820" y="3920494"/>
                <a:ext cx="4279666" cy="52322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marL="342900" indent="-342900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SzPct val="65000"/>
                  <a:buFont typeface="Monaco" pitchFamily="2" charset="77"/>
                  <a:buChar char="⎻"/>
                  <a:defRPr sz="2000" b="0" i="0" kern="1600" spc="-50" baseline="0">
                    <a:solidFill>
                      <a:schemeClr val="tx1"/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lvl1pPr>
                <a:lvl2pPr marL="675958" indent="-285750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600"/>
                  </a:spcAft>
                  <a:buFont typeface="Monaco" pitchFamily="2" charset="77"/>
                  <a:buChar char="⎻"/>
                  <a:tabLst/>
                  <a:defRPr lang="en-US" sz="1200" b="0" i="0" kern="1600" spc="-50" baseline="0" dirty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2pPr>
                <a:lvl3pPr marL="862012" marR="0" indent="-171450" algn="l" defTabSz="914400" rtl="0" eaLnBrk="1" fontAlgn="auto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Monaco" pitchFamily="2" charset="77"/>
                  <a:buChar char="⎻"/>
                  <a:tabLst/>
                  <a:defRPr lang="en-US" sz="1050" b="0" i="1" kern="1600" spc="-50" baseline="0" dirty="0" smtClean="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lvl3pPr>
                <a:lvl4pPr marL="1136332" indent="-171450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600"/>
                  </a:spcAft>
                  <a:buFont typeface="Monaco" pitchFamily="2" charset="77"/>
                  <a:buChar char="⎻"/>
                  <a:tabLst/>
                  <a:defRPr lang="en-US" sz="1050" b="0" i="1" kern="1600" spc="-50" baseline="0" dirty="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lvl4pPr>
                <a:lvl5pPr marL="1353503" indent="-171450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600"/>
                  </a:spcAft>
                  <a:buFont typeface="Monaco" pitchFamily="2" charset="77"/>
                  <a:buChar char="⎻"/>
                  <a:tabLst/>
                  <a:defRPr sz="1050" b="0" i="1" kern="1600" spc="-50" baseline="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4565B"/>
                  </a:buClr>
                  <a:buSzPct val="65000"/>
                  <a:buFont typeface="Monaco" pitchFamily="2" charset="77"/>
                  <a:buNone/>
                  <a:tabLst/>
                  <a:defRPr/>
                </a:pPr>
                <a:r>
                  <a:rPr kumimoji="0" lang="en-GB" sz="1400" b="0" i="0" u="none" strike="noStrike" kern="1600" cap="none" spc="0" normalizeH="0" baseline="0" noProof="0" dirty="0">
                    <a:ln>
                      <a:noFill/>
                    </a:ln>
                    <a:solidFill>
                      <a:srgbClr val="54565B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Scientific evidence connected to real-world patient experiences and outcomes​</a:t>
                </a:r>
              </a:p>
            </p:txBody>
          </p: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18556DE4-E1EF-4DF4-358E-A832EB60FE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2698" y="4015843"/>
                <a:ext cx="0" cy="332522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76" name="Graphic 75" descr="Link with solid fill">
                <a:extLst>
                  <a:ext uri="{FF2B5EF4-FFF2-40B4-BE49-F238E27FC236}">
                    <a16:creationId xmlns:a16="http://schemas.microsoft.com/office/drawing/2014/main" id="{88872C42-F722-36C7-4EFD-DB3A57D63C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p:blipFill>
            <p:spPr>
              <a:xfrm>
                <a:off x="578547" y="4003742"/>
                <a:ext cx="356724" cy="35672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63124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0391E-3133-CCE7-BB9C-EA23C1912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1074400" cy="774743"/>
          </a:xfrm>
        </p:spPr>
        <p:txBody>
          <a:bodyPr/>
          <a:lstStyle/>
          <a:p>
            <a:r>
              <a:rPr lang="en-GB" dirty="0"/>
              <a:t>Patients are upskilling to ensure effective strategic partnerships   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CB6A1A3B-C646-56F8-3E16-6E1FA61DFB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14078E7-75C1-B479-1B64-3445EF8831C0}"/>
              </a:ext>
            </a:extLst>
          </p:cNvPr>
          <p:cNvGrpSpPr/>
          <p:nvPr/>
        </p:nvGrpSpPr>
        <p:grpSpPr>
          <a:xfrm>
            <a:off x="474531" y="1445249"/>
            <a:ext cx="4192718" cy="1503084"/>
            <a:chOff x="6096000" y="2661625"/>
            <a:chExt cx="5892801" cy="229355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80DE468-48F6-2F12-7EDC-D4EC60E7808B}"/>
                </a:ext>
              </a:extLst>
            </p:cNvPr>
            <p:cNvGrpSpPr/>
            <p:nvPr/>
          </p:nvGrpSpPr>
          <p:grpSpPr>
            <a:xfrm>
              <a:off x="6096000" y="2661625"/>
              <a:ext cx="5721123" cy="1240860"/>
              <a:chOff x="6096000" y="2661625"/>
              <a:chExt cx="5721123" cy="1240860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8A93DDF5-066C-F9EB-B507-9323D5642B26}"/>
                  </a:ext>
                </a:extLst>
              </p:cNvPr>
              <p:cNvGrpSpPr/>
              <p:nvPr/>
            </p:nvGrpSpPr>
            <p:grpSpPr>
              <a:xfrm>
                <a:off x="6103964" y="2661625"/>
                <a:ext cx="5713159" cy="248622"/>
                <a:chOff x="337344" y="3654252"/>
                <a:chExt cx="5713159" cy="248622"/>
              </a:xfrm>
            </p:grpSpPr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30114DDB-B989-744C-15DA-5E0279F1EEB3}"/>
                    </a:ext>
                  </a:extLst>
                </p:cNvPr>
                <p:cNvGrpSpPr/>
                <p:nvPr/>
              </p:nvGrpSpPr>
              <p:grpSpPr>
                <a:xfrm rot="10800000">
                  <a:off x="687706" y="3654252"/>
                  <a:ext cx="369252" cy="248622"/>
                  <a:chOff x="560388" y="813402"/>
                  <a:chExt cx="1831975" cy="1233493"/>
                </a:xfrm>
                <a:solidFill>
                  <a:schemeClr val="accent1"/>
                </a:solidFill>
              </p:grpSpPr>
              <p:sp>
                <p:nvSpPr>
                  <p:cNvPr id="19" name="Freeform 16">
                    <a:extLst>
                      <a:ext uri="{FF2B5EF4-FFF2-40B4-BE49-F238E27FC236}">
                        <a16:creationId xmlns:a16="http://schemas.microsoft.com/office/drawing/2014/main" id="{D628E09E-5DCA-021F-C1E2-11AA86FB00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60388" y="813402"/>
                    <a:ext cx="862016" cy="1233488"/>
                  </a:xfrm>
                  <a:custGeom>
                    <a:avLst/>
                    <a:gdLst>
                      <a:gd name="T0" fmla="*/ 227 w 228"/>
                      <a:gd name="T1" fmla="*/ 125 h 325"/>
                      <a:gd name="T2" fmla="*/ 227 w 228"/>
                      <a:gd name="T3" fmla="*/ 125 h 325"/>
                      <a:gd name="T4" fmla="*/ 228 w 228"/>
                      <a:gd name="T5" fmla="*/ 114 h 325"/>
                      <a:gd name="T6" fmla="*/ 113 w 228"/>
                      <a:gd name="T7" fmla="*/ 1 h 325"/>
                      <a:gd name="T8" fmla="*/ 1 w 228"/>
                      <a:gd name="T9" fmla="*/ 112 h 325"/>
                      <a:gd name="T10" fmla="*/ 108 w 228"/>
                      <a:gd name="T11" fmla="*/ 227 h 325"/>
                      <a:gd name="T12" fmla="*/ 113 w 228"/>
                      <a:gd name="T13" fmla="*/ 234 h 325"/>
                      <a:gd name="T14" fmla="*/ 74 w 228"/>
                      <a:gd name="T15" fmla="*/ 307 h 325"/>
                      <a:gd name="T16" fmla="*/ 87 w 228"/>
                      <a:gd name="T17" fmla="*/ 319 h 325"/>
                      <a:gd name="T18" fmla="*/ 227 w 228"/>
                      <a:gd name="T19" fmla="*/ 129 h 325"/>
                      <a:gd name="T20" fmla="*/ 227 w 228"/>
                      <a:gd name="T21" fmla="*/ 125 h 325"/>
                      <a:gd name="T22" fmla="*/ 227 w 228"/>
                      <a:gd name="T23" fmla="*/ 125 h 3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28" h="325">
                        <a:moveTo>
                          <a:pt x="227" y="125"/>
                        </a:moveTo>
                        <a:cubicBezTo>
                          <a:pt x="227" y="125"/>
                          <a:pt x="227" y="125"/>
                          <a:pt x="227" y="125"/>
                        </a:cubicBezTo>
                        <a:cubicBezTo>
                          <a:pt x="228" y="121"/>
                          <a:pt x="228" y="118"/>
                          <a:pt x="228" y="114"/>
                        </a:cubicBezTo>
                        <a:cubicBezTo>
                          <a:pt x="228" y="51"/>
                          <a:pt x="176" y="0"/>
                          <a:pt x="113" y="1"/>
                        </a:cubicBezTo>
                        <a:cubicBezTo>
                          <a:pt x="52" y="2"/>
                          <a:pt x="2" y="51"/>
                          <a:pt x="1" y="112"/>
                        </a:cubicBezTo>
                        <a:cubicBezTo>
                          <a:pt x="0" y="174"/>
                          <a:pt x="48" y="224"/>
                          <a:pt x="108" y="227"/>
                        </a:cubicBezTo>
                        <a:cubicBezTo>
                          <a:pt x="112" y="227"/>
                          <a:pt x="114" y="231"/>
                          <a:pt x="113" y="234"/>
                        </a:cubicBezTo>
                        <a:cubicBezTo>
                          <a:pt x="110" y="248"/>
                          <a:pt x="101" y="284"/>
                          <a:pt x="74" y="307"/>
                        </a:cubicBezTo>
                        <a:cubicBezTo>
                          <a:pt x="68" y="313"/>
                          <a:pt x="81" y="325"/>
                          <a:pt x="87" y="319"/>
                        </a:cubicBezTo>
                        <a:cubicBezTo>
                          <a:pt x="96" y="315"/>
                          <a:pt x="209" y="284"/>
                          <a:pt x="227" y="129"/>
                        </a:cubicBezTo>
                        <a:cubicBezTo>
                          <a:pt x="227" y="128"/>
                          <a:pt x="227" y="126"/>
                          <a:pt x="227" y="125"/>
                        </a:cubicBezTo>
                        <a:cubicBezTo>
                          <a:pt x="227" y="125"/>
                          <a:pt x="227" y="125"/>
                          <a:pt x="227" y="12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54565B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" name="Freeform 17">
                    <a:extLst>
                      <a:ext uri="{FF2B5EF4-FFF2-40B4-BE49-F238E27FC236}">
                        <a16:creationId xmlns:a16="http://schemas.microsoft.com/office/drawing/2014/main" id="{413ECDBC-1264-379B-9936-AEFE8FBAA0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528764" y="813410"/>
                    <a:ext cx="863599" cy="1233485"/>
                  </a:xfrm>
                  <a:custGeom>
                    <a:avLst/>
                    <a:gdLst>
                      <a:gd name="T0" fmla="*/ 227 w 228"/>
                      <a:gd name="T1" fmla="*/ 125 h 325"/>
                      <a:gd name="T2" fmla="*/ 227 w 228"/>
                      <a:gd name="T3" fmla="*/ 125 h 325"/>
                      <a:gd name="T4" fmla="*/ 228 w 228"/>
                      <a:gd name="T5" fmla="*/ 114 h 325"/>
                      <a:gd name="T6" fmla="*/ 113 w 228"/>
                      <a:gd name="T7" fmla="*/ 1 h 325"/>
                      <a:gd name="T8" fmla="*/ 1 w 228"/>
                      <a:gd name="T9" fmla="*/ 112 h 325"/>
                      <a:gd name="T10" fmla="*/ 108 w 228"/>
                      <a:gd name="T11" fmla="*/ 227 h 325"/>
                      <a:gd name="T12" fmla="*/ 114 w 228"/>
                      <a:gd name="T13" fmla="*/ 234 h 325"/>
                      <a:gd name="T14" fmla="*/ 75 w 228"/>
                      <a:gd name="T15" fmla="*/ 307 h 325"/>
                      <a:gd name="T16" fmla="*/ 87 w 228"/>
                      <a:gd name="T17" fmla="*/ 319 h 325"/>
                      <a:gd name="T18" fmla="*/ 227 w 228"/>
                      <a:gd name="T19" fmla="*/ 129 h 325"/>
                      <a:gd name="T20" fmla="*/ 227 w 228"/>
                      <a:gd name="T21" fmla="*/ 125 h 325"/>
                      <a:gd name="T22" fmla="*/ 227 w 228"/>
                      <a:gd name="T23" fmla="*/ 125 h 3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28" h="325">
                        <a:moveTo>
                          <a:pt x="227" y="125"/>
                        </a:moveTo>
                        <a:cubicBezTo>
                          <a:pt x="227" y="125"/>
                          <a:pt x="227" y="125"/>
                          <a:pt x="227" y="125"/>
                        </a:cubicBezTo>
                        <a:cubicBezTo>
                          <a:pt x="228" y="121"/>
                          <a:pt x="228" y="118"/>
                          <a:pt x="228" y="114"/>
                        </a:cubicBezTo>
                        <a:cubicBezTo>
                          <a:pt x="228" y="51"/>
                          <a:pt x="176" y="0"/>
                          <a:pt x="113" y="1"/>
                        </a:cubicBezTo>
                        <a:cubicBezTo>
                          <a:pt x="52" y="2"/>
                          <a:pt x="2" y="51"/>
                          <a:pt x="1" y="112"/>
                        </a:cubicBezTo>
                        <a:cubicBezTo>
                          <a:pt x="0" y="174"/>
                          <a:pt x="48" y="224"/>
                          <a:pt x="108" y="227"/>
                        </a:cubicBezTo>
                        <a:cubicBezTo>
                          <a:pt x="112" y="227"/>
                          <a:pt x="114" y="231"/>
                          <a:pt x="114" y="234"/>
                        </a:cubicBezTo>
                        <a:cubicBezTo>
                          <a:pt x="111" y="248"/>
                          <a:pt x="101" y="284"/>
                          <a:pt x="75" y="307"/>
                        </a:cubicBezTo>
                        <a:cubicBezTo>
                          <a:pt x="68" y="313"/>
                          <a:pt x="81" y="325"/>
                          <a:pt x="87" y="319"/>
                        </a:cubicBezTo>
                        <a:cubicBezTo>
                          <a:pt x="96" y="315"/>
                          <a:pt x="210" y="284"/>
                          <a:pt x="227" y="129"/>
                        </a:cubicBezTo>
                        <a:cubicBezTo>
                          <a:pt x="227" y="128"/>
                          <a:pt x="227" y="126"/>
                          <a:pt x="227" y="125"/>
                        </a:cubicBezTo>
                        <a:cubicBezTo>
                          <a:pt x="227" y="125"/>
                          <a:pt x="227" y="125"/>
                          <a:pt x="227" y="12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54565B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385B40BD-5CC8-6576-1C51-97DCAB63C68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7344" y="3823161"/>
                  <a:ext cx="25796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15297BCB-889C-E570-A64F-B82BC69FBBB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49352" y="3823161"/>
                  <a:ext cx="4901151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C83FE9CB-7CBB-543D-1546-916FD8EDFA22}"/>
                  </a:ext>
                </a:extLst>
              </p:cNvPr>
              <p:cNvGrpSpPr/>
              <p:nvPr/>
            </p:nvGrpSpPr>
            <p:grpSpPr>
              <a:xfrm rot="10800000">
                <a:off x="6103964" y="3653864"/>
                <a:ext cx="5713159" cy="248621"/>
                <a:chOff x="125179" y="3613536"/>
                <a:chExt cx="5713159" cy="248621"/>
              </a:xfrm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94989CBE-BE2C-E96E-0575-5D9AFED962D1}"/>
                    </a:ext>
                  </a:extLst>
                </p:cNvPr>
                <p:cNvGrpSpPr/>
                <p:nvPr/>
              </p:nvGrpSpPr>
              <p:grpSpPr>
                <a:xfrm rot="10800000">
                  <a:off x="457790" y="3613536"/>
                  <a:ext cx="369252" cy="248621"/>
                  <a:chOff x="1701075" y="1015413"/>
                  <a:chExt cx="1831975" cy="1233488"/>
                </a:xfrm>
                <a:solidFill>
                  <a:schemeClr val="accent1"/>
                </a:solidFill>
              </p:grpSpPr>
              <p:sp>
                <p:nvSpPr>
                  <p:cNvPr id="14" name="Freeform 16">
                    <a:extLst>
                      <a:ext uri="{FF2B5EF4-FFF2-40B4-BE49-F238E27FC236}">
                        <a16:creationId xmlns:a16="http://schemas.microsoft.com/office/drawing/2014/main" id="{20A8F1A0-943C-6099-F151-9ABB6C8FE9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01075" y="1015413"/>
                    <a:ext cx="862016" cy="1233488"/>
                  </a:xfrm>
                  <a:custGeom>
                    <a:avLst/>
                    <a:gdLst>
                      <a:gd name="T0" fmla="*/ 227 w 228"/>
                      <a:gd name="T1" fmla="*/ 125 h 325"/>
                      <a:gd name="T2" fmla="*/ 227 w 228"/>
                      <a:gd name="T3" fmla="*/ 125 h 325"/>
                      <a:gd name="T4" fmla="*/ 228 w 228"/>
                      <a:gd name="T5" fmla="*/ 114 h 325"/>
                      <a:gd name="T6" fmla="*/ 113 w 228"/>
                      <a:gd name="T7" fmla="*/ 1 h 325"/>
                      <a:gd name="T8" fmla="*/ 1 w 228"/>
                      <a:gd name="T9" fmla="*/ 112 h 325"/>
                      <a:gd name="T10" fmla="*/ 108 w 228"/>
                      <a:gd name="T11" fmla="*/ 227 h 325"/>
                      <a:gd name="T12" fmla="*/ 113 w 228"/>
                      <a:gd name="T13" fmla="*/ 234 h 325"/>
                      <a:gd name="T14" fmla="*/ 74 w 228"/>
                      <a:gd name="T15" fmla="*/ 307 h 325"/>
                      <a:gd name="T16" fmla="*/ 87 w 228"/>
                      <a:gd name="T17" fmla="*/ 319 h 325"/>
                      <a:gd name="T18" fmla="*/ 227 w 228"/>
                      <a:gd name="T19" fmla="*/ 129 h 325"/>
                      <a:gd name="T20" fmla="*/ 227 w 228"/>
                      <a:gd name="T21" fmla="*/ 125 h 325"/>
                      <a:gd name="T22" fmla="*/ 227 w 228"/>
                      <a:gd name="T23" fmla="*/ 125 h 3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28" h="325">
                        <a:moveTo>
                          <a:pt x="227" y="125"/>
                        </a:moveTo>
                        <a:cubicBezTo>
                          <a:pt x="227" y="125"/>
                          <a:pt x="227" y="125"/>
                          <a:pt x="227" y="125"/>
                        </a:cubicBezTo>
                        <a:cubicBezTo>
                          <a:pt x="228" y="121"/>
                          <a:pt x="228" y="118"/>
                          <a:pt x="228" y="114"/>
                        </a:cubicBezTo>
                        <a:cubicBezTo>
                          <a:pt x="228" y="51"/>
                          <a:pt x="176" y="0"/>
                          <a:pt x="113" y="1"/>
                        </a:cubicBezTo>
                        <a:cubicBezTo>
                          <a:pt x="52" y="2"/>
                          <a:pt x="2" y="51"/>
                          <a:pt x="1" y="112"/>
                        </a:cubicBezTo>
                        <a:cubicBezTo>
                          <a:pt x="0" y="174"/>
                          <a:pt x="48" y="224"/>
                          <a:pt x="108" y="227"/>
                        </a:cubicBezTo>
                        <a:cubicBezTo>
                          <a:pt x="112" y="227"/>
                          <a:pt x="114" y="231"/>
                          <a:pt x="113" y="234"/>
                        </a:cubicBezTo>
                        <a:cubicBezTo>
                          <a:pt x="110" y="248"/>
                          <a:pt x="101" y="284"/>
                          <a:pt x="74" y="307"/>
                        </a:cubicBezTo>
                        <a:cubicBezTo>
                          <a:pt x="68" y="313"/>
                          <a:pt x="81" y="325"/>
                          <a:pt x="87" y="319"/>
                        </a:cubicBezTo>
                        <a:cubicBezTo>
                          <a:pt x="96" y="315"/>
                          <a:pt x="209" y="284"/>
                          <a:pt x="227" y="129"/>
                        </a:cubicBezTo>
                        <a:cubicBezTo>
                          <a:pt x="227" y="128"/>
                          <a:pt x="227" y="126"/>
                          <a:pt x="227" y="125"/>
                        </a:cubicBezTo>
                        <a:cubicBezTo>
                          <a:pt x="227" y="125"/>
                          <a:pt x="227" y="125"/>
                          <a:pt x="227" y="12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54565B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" name="Freeform 17">
                    <a:extLst>
                      <a:ext uri="{FF2B5EF4-FFF2-40B4-BE49-F238E27FC236}">
                        <a16:creationId xmlns:a16="http://schemas.microsoft.com/office/drawing/2014/main" id="{667B6C2E-28A0-FD27-C8BC-07B6DB5445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69451" y="1015413"/>
                    <a:ext cx="863599" cy="1233488"/>
                  </a:xfrm>
                  <a:custGeom>
                    <a:avLst/>
                    <a:gdLst>
                      <a:gd name="T0" fmla="*/ 227 w 228"/>
                      <a:gd name="T1" fmla="*/ 125 h 325"/>
                      <a:gd name="T2" fmla="*/ 227 w 228"/>
                      <a:gd name="T3" fmla="*/ 125 h 325"/>
                      <a:gd name="T4" fmla="*/ 228 w 228"/>
                      <a:gd name="T5" fmla="*/ 114 h 325"/>
                      <a:gd name="T6" fmla="*/ 113 w 228"/>
                      <a:gd name="T7" fmla="*/ 1 h 325"/>
                      <a:gd name="T8" fmla="*/ 1 w 228"/>
                      <a:gd name="T9" fmla="*/ 112 h 325"/>
                      <a:gd name="T10" fmla="*/ 108 w 228"/>
                      <a:gd name="T11" fmla="*/ 227 h 325"/>
                      <a:gd name="T12" fmla="*/ 114 w 228"/>
                      <a:gd name="T13" fmla="*/ 234 h 325"/>
                      <a:gd name="T14" fmla="*/ 75 w 228"/>
                      <a:gd name="T15" fmla="*/ 307 h 325"/>
                      <a:gd name="T16" fmla="*/ 87 w 228"/>
                      <a:gd name="T17" fmla="*/ 319 h 325"/>
                      <a:gd name="T18" fmla="*/ 227 w 228"/>
                      <a:gd name="T19" fmla="*/ 129 h 325"/>
                      <a:gd name="T20" fmla="*/ 227 w 228"/>
                      <a:gd name="T21" fmla="*/ 125 h 325"/>
                      <a:gd name="T22" fmla="*/ 227 w 228"/>
                      <a:gd name="T23" fmla="*/ 125 h 3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28" h="325">
                        <a:moveTo>
                          <a:pt x="227" y="125"/>
                        </a:moveTo>
                        <a:cubicBezTo>
                          <a:pt x="227" y="125"/>
                          <a:pt x="227" y="125"/>
                          <a:pt x="227" y="125"/>
                        </a:cubicBezTo>
                        <a:cubicBezTo>
                          <a:pt x="228" y="121"/>
                          <a:pt x="228" y="118"/>
                          <a:pt x="228" y="114"/>
                        </a:cubicBezTo>
                        <a:cubicBezTo>
                          <a:pt x="228" y="51"/>
                          <a:pt x="176" y="0"/>
                          <a:pt x="113" y="1"/>
                        </a:cubicBezTo>
                        <a:cubicBezTo>
                          <a:pt x="52" y="2"/>
                          <a:pt x="2" y="51"/>
                          <a:pt x="1" y="112"/>
                        </a:cubicBezTo>
                        <a:cubicBezTo>
                          <a:pt x="0" y="174"/>
                          <a:pt x="48" y="224"/>
                          <a:pt x="108" y="227"/>
                        </a:cubicBezTo>
                        <a:cubicBezTo>
                          <a:pt x="112" y="227"/>
                          <a:pt x="114" y="231"/>
                          <a:pt x="114" y="234"/>
                        </a:cubicBezTo>
                        <a:cubicBezTo>
                          <a:pt x="111" y="248"/>
                          <a:pt x="101" y="284"/>
                          <a:pt x="75" y="307"/>
                        </a:cubicBezTo>
                        <a:cubicBezTo>
                          <a:pt x="68" y="313"/>
                          <a:pt x="81" y="325"/>
                          <a:pt x="87" y="319"/>
                        </a:cubicBezTo>
                        <a:cubicBezTo>
                          <a:pt x="96" y="315"/>
                          <a:pt x="210" y="284"/>
                          <a:pt x="227" y="129"/>
                        </a:cubicBezTo>
                        <a:cubicBezTo>
                          <a:pt x="227" y="128"/>
                          <a:pt x="227" y="126"/>
                          <a:pt x="227" y="125"/>
                        </a:cubicBezTo>
                        <a:cubicBezTo>
                          <a:pt x="227" y="125"/>
                          <a:pt x="227" y="125"/>
                          <a:pt x="227" y="12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54565B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C75B2A50-B742-5EBE-5D21-C787B246C6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5179" y="3782446"/>
                  <a:ext cx="25796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10FF3C40-4AE9-E33B-FF75-C8D74889DC2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H="1">
                  <a:off x="947486" y="3782446"/>
                  <a:ext cx="4890852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" name="Text Placeholder 24">
                <a:extLst>
                  <a:ext uri="{FF2B5EF4-FFF2-40B4-BE49-F238E27FC236}">
                    <a16:creationId xmlns:a16="http://schemas.microsoft.com/office/drawing/2014/main" id="{B7346A13-1B46-A30E-DF4F-EF3619AD34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0" y="2933769"/>
                <a:ext cx="5508957" cy="704454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marL="342900" indent="-342900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SzPct val="65000"/>
                  <a:buFont typeface="Monaco" pitchFamily="2" charset="77"/>
                  <a:buChar char="⎻"/>
                  <a:defRPr sz="1800" b="0" i="0" kern="1600" spc="-50" baseline="0">
                    <a:solidFill>
                      <a:schemeClr val="tx1"/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lvl1pPr>
                <a:lvl2pPr marL="675958" indent="-285750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600"/>
                  </a:spcAft>
                  <a:buFont typeface="Monaco" pitchFamily="2" charset="77"/>
                  <a:buChar char="⎻"/>
                  <a:tabLst/>
                  <a:defRPr lang="en-US" sz="1100" b="0" i="0" kern="1600" spc="-5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2pPr>
                <a:lvl3pPr marL="862012" marR="0" indent="-171450" algn="l" defTabSz="914400" rtl="0" eaLnBrk="1" fontAlgn="auto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Monaco" pitchFamily="2" charset="77"/>
                  <a:buChar char="⎻"/>
                  <a:tabLst/>
                  <a:defRPr lang="en-US" sz="1000" b="0" i="1" kern="1600" spc="-50" baseline="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lvl3pPr>
                <a:lvl4pPr marL="1136332" indent="-171450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600"/>
                  </a:spcAft>
                  <a:buFont typeface="Monaco" pitchFamily="2" charset="77"/>
                  <a:buChar char="⎻"/>
                  <a:tabLst/>
                  <a:defRPr lang="en-US" sz="1000" b="0" i="1" kern="1600" spc="-50" baseline="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lvl4pPr>
                <a:lvl5pPr marL="1353503" indent="-171450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600"/>
                  </a:spcAft>
                  <a:buFont typeface="Monaco" pitchFamily="2" charset="77"/>
                  <a:buChar char="⎻"/>
                  <a:tabLst/>
                  <a:defRPr sz="1000" b="0" i="1" kern="1600" spc="-50" baseline="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54565B"/>
                  </a:buClr>
                  <a:buSzPct val="65000"/>
                  <a:buFont typeface="Monaco" pitchFamily="2" charset="77"/>
                  <a:buNone/>
                  <a:tabLst/>
                  <a:defRPr/>
                </a:pPr>
                <a:r>
                  <a:rPr kumimoji="0" lang="en-GB" sz="2400" b="1" i="1" u="none" strike="noStrike" kern="16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Nothing about us without us</a:t>
                </a:r>
              </a:p>
            </p:txBody>
          </p:sp>
        </p:grpSp>
        <p:sp>
          <p:nvSpPr>
            <p:cNvPr id="7" name="Text Placeholder 2">
              <a:extLst>
                <a:ext uri="{FF2B5EF4-FFF2-40B4-BE49-F238E27FC236}">
                  <a16:creationId xmlns:a16="http://schemas.microsoft.com/office/drawing/2014/main" id="{23AE56CA-02ED-46EA-7D19-C60960467A63}"/>
                </a:ext>
              </a:extLst>
            </p:cNvPr>
            <p:cNvSpPr txBox="1">
              <a:spLocks/>
            </p:cNvSpPr>
            <p:nvPr/>
          </p:nvSpPr>
          <p:spPr>
            <a:xfrm>
              <a:off x="6119428" y="4127250"/>
              <a:ext cx="5869373" cy="827928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>
              <a:lvl1pPr marL="342900" indent="-342900" algn="l" defTabSz="914400" rtl="0" eaLnBrk="1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SzPct val="65000"/>
                <a:buFont typeface="Monaco" pitchFamily="2" charset="77"/>
                <a:buChar char="⎻"/>
                <a:defRPr sz="2000" b="0" i="0" kern="1600" spc="-50" baseline="0">
                  <a:solidFill>
                    <a:schemeClr val="tx1"/>
                  </a:solidFill>
                  <a:latin typeface="Trebuchet MS" panose="020B0703020202090204" pitchFamily="34" charset="0"/>
                  <a:ea typeface="+mn-ea"/>
                  <a:cs typeface="+mn-cs"/>
                </a:defRPr>
              </a:lvl1pPr>
              <a:lvl2pPr marL="675958" indent="-285750" algn="l" defTabSz="914400" rtl="0" eaLnBrk="1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600"/>
                </a:spcAft>
                <a:buFont typeface="Monaco" pitchFamily="2" charset="77"/>
                <a:buChar char="⎻"/>
                <a:tabLst/>
                <a:defRPr lang="en-US" sz="1200" b="0" i="0" kern="1600" spc="-50" baseline="0" dirty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862012" marR="0" indent="-171450" algn="l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Monaco" pitchFamily="2" charset="77"/>
                <a:buChar char="⎻"/>
                <a:tabLst/>
                <a:defRPr lang="en-US" sz="1050" b="0" i="1" kern="1600" spc="-50" baseline="0" dirty="0" smtClean="0">
                  <a:solidFill>
                    <a:schemeClr val="tx1"/>
                  </a:solidFill>
                  <a:latin typeface="Georgia" panose="02040502050405020303" pitchFamily="18" charset="0"/>
                  <a:ea typeface="+mn-ea"/>
                  <a:cs typeface="+mn-cs"/>
                </a:defRPr>
              </a:lvl3pPr>
              <a:lvl4pPr marL="1136332" indent="-171450" algn="l" defTabSz="914400" rtl="0" eaLnBrk="1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600"/>
                </a:spcAft>
                <a:buFont typeface="Monaco" pitchFamily="2" charset="77"/>
                <a:buChar char="⎻"/>
                <a:tabLst/>
                <a:defRPr lang="en-US" sz="1050" b="0" i="1" kern="1600" spc="-50" baseline="0" dirty="0">
                  <a:solidFill>
                    <a:schemeClr val="tx1"/>
                  </a:solidFill>
                  <a:latin typeface="Georgia" panose="02040502050405020303" pitchFamily="18" charset="0"/>
                  <a:ea typeface="+mn-ea"/>
                  <a:cs typeface="+mn-cs"/>
                </a:defRPr>
              </a:lvl4pPr>
              <a:lvl5pPr marL="1353503" indent="-171450" algn="l" defTabSz="914400" rtl="0" eaLnBrk="1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600"/>
                </a:spcAft>
                <a:buFont typeface="Monaco" pitchFamily="2" charset="77"/>
                <a:buChar char="⎻"/>
                <a:tabLst/>
                <a:defRPr sz="1050" b="0" i="1" kern="1600" spc="-50" baseline="0">
                  <a:solidFill>
                    <a:schemeClr val="tx1"/>
                  </a:solidFill>
                  <a:latin typeface="Georgia" panose="02040502050405020303" pitchFamily="18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54565B"/>
                </a:buClr>
                <a:buSzPct val="65000"/>
                <a:buFont typeface="Monaco" pitchFamily="2" charset="77"/>
                <a:buNone/>
                <a:tabLst/>
                <a:defRPr/>
              </a:pPr>
              <a:r>
                <a:rPr kumimoji="0" lang="en-GB" sz="1600" b="0" i="0" u="none" strike="noStrike" kern="1600" cap="none" spc="0" normalizeH="0" baseline="0" noProof="0" dirty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Slogan adopted by patient organisations that emphasises the need for patient inclusion</a:t>
              </a: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18A9A9AE-BAB6-1646-1F87-D5DAFCCDA2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280" y="3487905"/>
            <a:ext cx="3919613" cy="1931527"/>
          </a:xfrm>
          <a:prstGeom prst="rect">
            <a:avLst/>
          </a:prstGeom>
          <a:ln w="19050">
            <a:solidFill>
              <a:schemeClr val="accent1"/>
            </a:solidFill>
          </a:ln>
          <a:effectLst/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639600E5-B0A5-83D7-9741-A64085AA29BA}"/>
              </a:ext>
            </a:extLst>
          </p:cNvPr>
          <p:cNvGrpSpPr/>
          <p:nvPr/>
        </p:nvGrpSpPr>
        <p:grpSpPr>
          <a:xfrm>
            <a:off x="4902200" y="1557338"/>
            <a:ext cx="6810375" cy="3862094"/>
            <a:chOff x="4686045" y="1204686"/>
            <a:chExt cx="7201155" cy="408370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BF56B07-7A91-AE5B-233D-C93EF4BB1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8099" r="2924" b="1303"/>
            <a:stretch>
              <a:fillRect/>
            </a:stretch>
          </p:blipFill>
          <p:spPr>
            <a:xfrm>
              <a:off x="4686045" y="1204686"/>
              <a:ext cx="7201155" cy="2815771"/>
            </a:xfrm>
            <a:prstGeom prst="rect">
              <a:avLst/>
            </a:prstGeom>
            <a:ln w="19050">
              <a:solidFill>
                <a:schemeClr val="accent1"/>
              </a:solidFill>
            </a:ln>
            <a:effectLst/>
          </p:spPr>
        </p:pic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BFBB6E5-1C75-DC02-FAEB-0EDCE5B8FDC4}"/>
                </a:ext>
              </a:extLst>
            </p:cNvPr>
            <p:cNvGrpSpPr/>
            <p:nvPr/>
          </p:nvGrpSpPr>
          <p:grpSpPr>
            <a:xfrm>
              <a:off x="4686045" y="4190227"/>
              <a:ext cx="7201155" cy="1098161"/>
              <a:chOff x="790841" y="5374026"/>
              <a:chExt cx="8910677" cy="1358859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F74A20A4-C9FC-208D-5B27-7C008920F3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0841" y="5374026"/>
                <a:ext cx="8910677" cy="1358859"/>
              </a:xfrm>
              <a:prstGeom prst="rect">
                <a:avLst/>
              </a:prstGeom>
              <a:ln w="19050">
                <a:solidFill>
                  <a:schemeClr val="accent1"/>
                </a:solidFill>
              </a:ln>
              <a:effectLst/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3C3CCDE9-1DCF-A3AD-9890-E7BA25E81D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 t="18244" b="19405"/>
              <a:stretch>
                <a:fillRect/>
              </a:stretch>
            </p:blipFill>
            <p:spPr>
              <a:xfrm>
                <a:off x="1001714" y="5483523"/>
                <a:ext cx="2615049" cy="49591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18514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F6C091-B4D0-6D2A-BA95-27D438C06C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1D20A04-EDF0-05F3-AEA4-341DDFAC5E7E}"/>
              </a:ext>
            </a:extLst>
          </p:cNvPr>
          <p:cNvSpPr/>
          <p:nvPr/>
        </p:nvSpPr>
        <p:spPr>
          <a:xfrm>
            <a:off x="7780870" y="5152363"/>
            <a:ext cx="4411130" cy="965938"/>
          </a:xfrm>
          <a:custGeom>
            <a:avLst/>
            <a:gdLst>
              <a:gd name="connsiteX0" fmla="*/ 482969 w 4411130"/>
              <a:gd name="connsiteY0" fmla="*/ 0 h 965938"/>
              <a:gd name="connsiteX1" fmla="*/ 4411130 w 4411130"/>
              <a:gd name="connsiteY1" fmla="*/ 0 h 965938"/>
              <a:gd name="connsiteX2" fmla="*/ 4411130 w 4411130"/>
              <a:gd name="connsiteY2" fmla="*/ 965938 h 965938"/>
              <a:gd name="connsiteX3" fmla="*/ 482969 w 4411130"/>
              <a:gd name="connsiteY3" fmla="*/ 965938 h 965938"/>
              <a:gd name="connsiteX4" fmla="*/ 0 w 4411130"/>
              <a:gd name="connsiteY4" fmla="*/ 482969 h 965938"/>
              <a:gd name="connsiteX5" fmla="*/ 482969 w 4411130"/>
              <a:gd name="connsiteY5" fmla="*/ 0 h 965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1130" h="965938">
                <a:moveTo>
                  <a:pt x="482969" y="0"/>
                </a:moveTo>
                <a:lnTo>
                  <a:pt x="4411130" y="0"/>
                </a:lnTo>
                <a:lnTo>
                  <a:pt x="4411130" y="965938"/>
                </a:lnTo>
                <a:lnTo>
                  <a:pt x="482969" y="965938"/>
                </a:lnTo>
                <a:cubicBezTo>
                  <a:pt x="216233" y="965938"/>
                  <a:pt x="0" y="749705"/>
                  <a:pt x="0" y="482969"/>
                </a:cubicBezTo>
                <a:cubicBezTo>
                  <a:pt x="0" y="216233"/>
                  <a:pt x="216233" y="0"/>
                  <a:pt x="48296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A62159-BE68-7A76-EA63-2DC904A6F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1074400" cy="774743"/>
          </a:xfrm>
        </p:spPr>
        <p:txBody>
          <a:bodyPr/>
          <a:lstStyle/>
          <a:p>
            <a:r>
              <a:rPr lang="en-GB" dirty="0"/>
              <a:t>Lots of great examples and guidance – get inspired!! </a:t>
            </a:r>
            <a:endParaRPr lang="en-GB" noProof="0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C5A2840-766B-D0CD-693D-3182D9E60B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20813" y="6359525"/>
            <a:ext cx="10133878" cy="365125"/>
          </a:xfrm>
        </p:spPr>
        <p:txBody>
          <a:bodyPr/>
          <a:lstStyle/>
          <a:p>
            <a:r>
              <a:rPr lang="en-GB" noProof="0" dirty="0"/>
              <a:t>PFMD, Patient Focused Medicines Development.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E4AC03D-D17D-FD0F-2738-848373A7DD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425" y="1557337"/>
            <a:ext cx="3214344" cy="45609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CC45BD-62CA-8632-AF62-03CC745843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951" y="2643730"/>
            <a:ext cx="3186736" cy="34745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B07212-025D-1DA9-D4C4-500AAE6FFB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1189" y="1412917"/>
            <a:ext cx="2478764" cy="12140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599AC0-16CE-9A72-E1C8-E3C3EBCA8E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1383" y="1570599"/>
            <a:ext cx="3424265" cy="335366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9152436-CFF4-1D6D-4831-B6541CA921AD}"/>
              </a:ext>
            </a:extLst>
          </p:cNvPr>
          <p:cNvSpPr txBox="1"/>
          <p:nvPr/>
        </p:nvSpPr>
        <p:spPr>
          <a:xfrm>
            <a:off x="8624042" y="5372676"/>
            <a:ext cx="35984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Patient Engagement</a:t>
            </a:r>
          </a:p>
        </p:txBody>
      </p:sp>
      <p:pic>
        <p:nvPicPr>
          <p:cNvPr id="10" name="Graphic 9" descr="Link with solid fill">
            <a:extLst>
              <a:ext uri="{FF2B5EF4-FFF2-40B4-BE49-F238E27FC236}">
                <a16:creationId xmlns:a16="http://schemas.microsoft.com/office/drawing/2014/main" id="{742E9B48-045C-019F-A69F-79B5072911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66019" y="5312018"/>
            <a:ext cx="658023" cy="658023"/>
          </a:xfrm>
          <a:prstGeom prst="rect">
            <a:avLst/>
          </a:prstGeom>
        </p:spPr>
      </p:pic>
      <p:sp>
        <p:nvSpPr>
          <p:cNvPr id="17" name="Freeform: Shape 16">
            <a:hlinkClick r:id="rId9"/>
            <a:extLst>
              <a:ext uri="{FF2B5EF4-FFF2-40B4-BE49-F238E27FC236}">
                <a16:creationId xmlns:a16="http://schemas.microsoft.com/office/drawing/2014/main" id="{2311423B-4C30-0010-6FFB-6DEB64AF03AF}"/>
              </a:ext>
            </a:extLst>
          </p:cNvPr>
          <p:cNvSpPr/>
          <p:nvPr/>
        </p:nvSpPr>
        <p:spPr>
          <a:xfrm>
            <a:off x="7780870" y="5158060"/>
            <a:ext cx="4411130" cy="965938"/>
          </a:xfrm>
          <a:custGeom>
            <a:avLst/>
            <a:gdLst>
              <a:gd name="connsiteX0" fmla="*/ 482969 w 4411130"/>
              <a:gd name="connsiteY0" fmla="*/ 0 h 965938"/>
              <a:gd name="connsiteX1" fmla="*/ 4411130 w 4411130"/>
              <a:gd name="connsiteY1" fmla="*/ 0 h 965938"/>
              <a:gd name="connsiteX2" fmla="*/ 4411130 w 4411130"/>
              <a:gd name="connsiteY2" fmla="*/ 965938 h 965938"/>
              <a:gd name="connsiteX3" fmla="*/ 482969 w 4411130"/>
              <a:gd name="connsiteY3" fmla="*/ 965938 h 965938"/>
              <a:gd name="connsiteX4" fmla="*/ 0 w 4411130"/>
              <a:gd name="connsiteY4" fmla="*/ 482969 h 965938"/>
              <a:gd name="connsiteX5" fmla="*/ 482969 w 4411130"/>
              <a:gd name="connsiteY5" fmla="*/ 0 h 965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1130" h="965938">
                <a:moveTo>
                  <a:pt x="482969" y="0"/>
                </a:moveTo>
                <a:lnTo>
                  <a:pt x="4411130" y="0"/>
                </a:lnTo>
                <a:lnTo>
                  <a:pt x="4411130" y="965938"/>
                </a:lnTo>
                <a:lnTo>
                  <a:pt x="482969" y="965938"/>
                </a:lnTo>
                <a:cubicBezTo>
                  <a:pt x="216233" y="965938"/>
                  <a:pt x="0" y="749705"/>
                  <a:pt x="0" y="482969"/>
                </a:cubicBezTo>
                <a:cubicBezTo>
                  <a:pt x="0" y="216233"/>
                  <a:pt x="216233" y="0"/>
                  <a:pt x="482969" y="0"/>
                </a:cubicBezTo>
                <a:close/>
              </a:path>
            </a:pathLst>
          </a:custGeom>
          <a:solidFill>
            <a:srgbClr val="15C6BA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46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F78C58-FCC8-905D-E004-3FD7BFA8EE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3F801-1E28-7718-8E83-A1F64AF9C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1074400" cy="774700"/>
          </a:xfrm>
        </p:spPr>
        <p:txBody>
          <a:bodyPr>
            <a:normAutofit/>
          </a:bodyPr>
          <a:lstStyle/>
          <a:p>
            <a:r>
              <a:rPr lang="en-GB" dirty="0"/>
              <a:t>Be sure to demonstrate the </a:t>
            </a:r>
            <a:br>
              <a:rPr lang="en-GB" dirty="0"/>
            </a:br>
            <a:r>
              <a:rPr lang="en-GB" dirty="0"/>
              <a:t>value of your initiative…  </a:t>
            </a:r>
            <a:endParaRPr lang="en-GB" noProof="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D079FED-C68C-A34F-987F-6D8BF37A1B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20813" y="6359525"/>
            <a:ext cx="10133878" cy="365125"/>
          </a:xfrm>
        </p:spPr>
        <p:txBody>
          <a:bodyPr/>
          <a:lstStyle/>
          <a:p>
            <a:r>
              <a:rPr lang="en-GB" noProof="0" dirty="0"/>
              <a:t>Klein B, et al. The Patient – Patient-</a:t>
            </a:r>
            <a:r>
              <a:rPr lang="en-GB" noProof="0" dirty="0" err="1"/>
              <a:t>Centered</a:t>
            </a:r>
            <a:r>
              <a:rPr lang="en-GB" noProof="0" dirty="0"/>
              <a:t> Outcomes Research. 2025;18:3-18. </a:t>
            </a:r>
            <a:r>
              <a:rPr lang="en-GB" noProof="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https://doi.org/10.1007/s40271-024-00713-7</a:t>
            </a:r>
            <a:r>
              <a:rPr lang="en-GB" noProof="0" dirty="0"/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6396EA-8EC8-9DB6-4AE4-0B2ABD9BE7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1462" y="1315258"/>
            <a:ext cx="7821113" cy="1114663"/>
          </a:xfrm>
          <a:prstGeom prst="rect">
            <a:avLst/>
          </a:prstGeom>
          <a:ln w="19050">
            <a:solidFill>
              <a:schemeClr val="accent1"/>
            </a:solidFill>
          </a:ln>
          <a:effectLst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3F25D22-187C-20FF-AA14-E3A23BD8FC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930" y="2589201"/>
            <a:ext cx="7821113" cy="3719524"/>
          </a:xfrm>
          <a:prstGeom prst="rect">
            <a:avLst/>
          </a:prstGeom>
          <a:ln w="19050">
            <a:solidFill>
              <a:schemeClr val="accent1"/>
            </a:solidFill>
          </a:ln>
          <a:effectLst/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974E13C3-B8CE-2E0C-96E5-DDFA144FE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881" y="5785131"/>
            <a:ext cx="2480479" cy="45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F5E193-15BB-C5C3-8BFF-A33590988A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5927" y="1315258"/>
            <a:ext cx="2353332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77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453C9-932A-84DA-7D35-93FF8D5B4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1074400" cy="774743"/>
          </a:xfrm>
        </p:spPr>
        <p:txBody>
          <a:bodyPr/>
          <a:lstStyle/>
          <a:p>
            <a:r>
              <a:rPr lang="en-GB" dirty="0"/>
              <a:t>…And publish it (with patients) to build the evidence base! 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CA571-12CB-443B-4DF8-1464AE512B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20813" y="6359525"/>
            <a:ext cx="10133878" cy="365125"/>
          </a:xfrm>
        </p:spPr>
        <p:txBody>
          <a:bodyPr/>
          <a:lstStyle/>
          <a:p>
            <a:r>
              <a:rPr lang="en-GB" dirty="0" err="1"/>
              <a:t>Talabardon</a:t>
            </a:r>
            <a:r>
              <a:rPr lang="en-GB" dirty="0"/>
              <a:t> JN, et al. Ther </a:t>
            </a:r>
            <a:r>
              <a:rPr lang="en-GB" dirty="0" err="1"/>
              <a:t>Innov</a:t>
            </a:r>
            <a:r>
              <a:rPr lang="en-GB" dirty="0"/>
              <a:t> </a:t>
            </a:r>
            <a:r>
              <a:rPr lang="en-GB" dirty="0" err="1"/>
              <a:t>Regul</a:t>
            </a:r>
            <a:r>
              <a:rPr lang="en-GB" dirty="0"/>
              <a:t> Sci (2025). </a:t>
            </a:r>
            <a:r>
              <a:rPr lang="en-GB" dirty="0">
                <a:hlinkClick r:id="rId2"/>
              </a:rPr>
              <a:t>https://doi.org/10.1007/s43441-025-00783-1</a:t>
            </a:r>
            <a:endParaRPr lang="en-GB" dirty="0"/>
          </a:p>
          <a:p>
            <a:r>
              <a:rPr lang="en-GB" dirty="0"/>
              <a:t>Lobban et al. Research Involvement and Engagement (2023) 9:35 </a:t>
            </a:r>
            <a:r>
              <a:rPr lang="en-GB" dirty="0">
                <a:hlinkClick r:id="rId3"/>
              </a:rPr>
              <a:t>https://doi.org/10.1186/s40900-023-00445-2</a:t>
            </a:r>
            <a:endParaRPr lang="en-GB" dirty="0"/>
          </a:p>
          <a:p>
            <a:r>
              <a:rPr lang="en-GB" dirty="0"/>
              <a:t>Woolley, K.L. et al. Learned Publishing, 37: e1607. </a:t>
            </a:r>
            <a:r>
              <a:rPr lang="en-GB" dirty="0">
                <a:hlinkClick r:id="rId4"/>
              </a:rPr>
              <a:t>https://doi.org/10.1002/leap.1607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721C8F-8C4C-AB96-ACAF-2A2645C1C76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407"/>
          <a:stretch/>
        </p:blipFill>
        <p:spPr>
          <a:xfrm>
            <a:off x="479425" y="1579261"/>
            <a:ext cx="5839243" cy="1950020"/>
          </a:xfrm>
          <a:prstGeom prst="rect">
            <a:avLst/>
          </a:prstGeom>
          <a:ln w="19050">
            <a:solidFill>
              <a:schemeClr val="accent1"/>
            </a:solidFill>
          </a:ln>
          <a:effec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5E4901-5EE0-D009-7B3A-D064B577E6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424" y="3722568"/>
            <a:ext cx="5839244" cy="22676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accent1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B5918F0-BC60-A4CA-B251-78EE0A816A8F}"/>
              </a:ext>
            </a:extLst>
          </p:cNvPr>
          <p:cNvGrpSpPr/>
          <p:nvPr/>
        </p:nvGrpSpPr>
        <p:grpSpPr>
          <a:xfrm>
            <a:off x="6545446" y="1579261"/>
            <a:ext cx="5167130" cy="3252934"/>
            <a:chOff x="6545446" y="1318231"/>
            <a:chExt cx="5167130" cy="325293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FE0517F-12DA-EB57-6FE2-752FE1159C9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l="-1145"/>
            <a:stretch>
              <a:fillRect/>
            </a:stretch>
          </p:blipFill>
          <p:spPr>
            <a:xfrm>
              <a:off x="6545446" y="1318231"/>
              <a:ext cx="5167130" cy="3252934"/>
            </a:xfrm>
            <a:prstGeom prst="rect">
              <a:avLst/>
            </a:prstGeom>
            <a:ln w="19050">
              <a:solidFill>
                <a:schemeClr val="accent1"/>
              </a:solidFill>
            </a:ln>
            <a:effectLst/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3EAEC82-5776-70BA-E3EB-F0749F745939}"/>
                </a:ext>
              </a:extLst>
            </p:cNvPr>
            <p:cNvSpPr txBox="1"/>
            <p:nvPr/>
          </p:nvSpPr>
          <p:spPr>
            <a:xfrm>
              <a:off x="7670655" y="2414588"/>
              <a:ext cx="29167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Use the ‘patient author’ tag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617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5A2A0-B797-4154-490F-44B7122CB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968" y="2225675"/>
            <a:ext cx="3899484" cy="2312458"/>
          </a:xfrm>
        </p:spPr>
        <p:txBody>
          <a:bodyPr/>
          <a:lstStyle/>
          <a:p>
            <a:r>
              <a:rPr lang="en-GB" i="1" dirty="0"/>
              <a:t>Trend</a:t>
            </a:r>
            <a:r>
              <a:rPr lang="en-GB" dirty="0"/>
              <a:t>: Shifting role - From technical experts to </a:t>
            </a:r>
            <a:br>
              <a:rPr lang="en-GB" dirty="0"/>
            </a:br>
            <a:r>
              <a:rPr lang="en-GB" dirty="0"/>
              <a:t>inspiring engagers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6B16E9-D8DD-7A84-C03D-C16B1C6A7A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94B1B1-5D11-20E7-C978-54300707535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914" t="20173" r="8456" b="1261"/>
          <a:stretch>
            <a:fillRect/>
          </a:stretch>
        </p:blipFill>
        <p:spPr>
          <a:xfrm>
            <a:off x="6016104" y="1889699"/>
            <a:ext cx="5696471" cy="401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34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E8C5943-1FFB-22D5-830B-C28CA1A08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evolving attributes of medical communicators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A90D09-914F-BA19-D9AB-E4C2E1AF9A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9C6A816-856E-3C9E-5DCF-C89810A73BE1}"/>
              </a:ext>
            </a:extLst>
          </p:cNvPr>
          <p:cNvSpPr/>
          <p:nvPr/>
        </p:nvSpPr>
        <p:spPr>
          <a:xfrm>
            <a:off x="479425" y="1557339"/>
            <a:ext cx="3651971" cy="3445841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72000" rIns="216000" bIns="72000" rtlCol="0" anchor="ctr"/>
          <a:lstStyle/>
          <a:p>
            <a:pPr>
              <a:spcAft>
                <a:spcPts val="1800"/>
              </a:spcAft>
            </a:pPr>
            <a:r>
              <a:rPr lang="en-GB" dirty="0"/>
              <a:t>Therapy area knowledge </a:t>
            </a:r>
          </a:p>
          <a:p>
            <a:pPr>
              <a:spcAft>
                <a:spcPts val="1800"/>
              </a:spcAft>
            </a:pPr>
            <a:r>
              <a:rPr lang="en-GB" dirty="0"/>
              <a:t>Scientific precision </a:t>
            </a:r>
          </a:p>
          <a:p>
            <a:pPr>
              <a:spcAft>
                <a:spcPts val="1800"/>
              </a:spcAft>
            </a:pPr>
            <a:r>
              <a:rPr lang="en-GB" dirty="0"/>
              <a:t>Technical writing </a:t>
            </a:r>
          </a:p>
          <a:p>
            <a:pPr>
              <a:spcAft>
                <a:spcPts val="1800"/>
              </a:spcAft>
            </a:pPr>
            <a:r>
              <a:rPr lang="en-GB" dirty="0"/>
              <a:t>Strategic interpretation </a:t>
            </a:r>
          </a:p>
          <a:p>
            <a:pPr>
              <a:spcAft>
                <a:spcPts val="1800"/>
              </a:spcAft>
            </a:pPr>
            <a:r>
              <a:rPr lang="en-GB" dirty="0"/>
              <a:t>HCP stakeholder engagement </a:t>
            </a:r>
          </a:p>
          <a:p>
            <a:pPr>
              <a:spcAft>
                <a:spcPts val="1800"/>
              </a:spcAft>
            </a:pPr>
            <a:r>
              <a:rPr lang="en-GB" dirty="0"/>
              <a:t>Facilitator / moderator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04CB839-E874-8704-A3B7-D0C46D41690C}"/>
              </a:ext>
            </a:extLst>
          </p:cNvPr>
          <p:cNvSpPr/>
          <p:nvPr/>
        </p:nvSpPr>
        <p:spPr>
          <a:xfrm>
            <a:off x="7508488" y="1557339"/>
            <a:ext cx="4204087" cy="3445841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tIns="72000" rIns="216000" bIns="72000" rtlCol="0" anchor="ctr"/>
          <a:lstStyle/>
          <a:p>
            <a:pPr>
              <a:spcAft>
                <a:spcPts val="1800"/>
              </a:spcAft>
            </a:pPr>
            <a:r>
              <a:rPr lang="en-GB" dirty="0"/>
              <a:t>Cross-functional collaborator</a:t>
            </a:r>
          </a:p>
          <a:p>
            <a:pPr>
              <a:spcAft>
                <a:spcPts val="1800"/>
              </a:spcAft>
            </a:pPr>
            <a:r>
              <a:rPr lang="en-GB" dirty="0"/>
              <a:t>Diverse perspectives</a:t>
            </a:r>
          </a:p>
          <a:p>
            <a:pPr>
              <a:spcAft>
                <a:spcPts val="1800"/>
              </a:spcAft>
            </a:pPr>
            <a:r>
              <a:rPr lang="en-GB" dirty="0"/>
              <a:t>Cultural sensitivity  </a:t>
            </a:r>
          </a:p>
          <a:p>
            <a:pPr>
              <a:spcAft>
                <a:spcPts val="1800"/>
              </a:spcAft>
            </a:pPr>
            <a:r>
              <a:rPr lang="en-GB" dirty="0"/>
              <a:t>Authentic and inclusive language </a:t>
            </a:r>
          </a:p>
          <a:p>
            <a:pPr>
              <a:spcAft>
                <a:spcPts val="1800"/>
              </a:spcAft>
            </a:pPr>
            <a:r>
              <a:rPr lang="en-GB" dirty="0"/>
              <a:t>Emotional intelligence</a:t>
            </a:r>
          </a:p>
          <a:p>
            <a:pPr>
              <a:spcAft>
                <a:spcPts val="1800"/>
              </a:spcAft>
            </a:pPr>
            <a:r>
              <a:rPr lang="en-GB" dirty="0"/>
              <a:t>Effective Storytelling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9FED45E6-7CF7-460B-2649-2729EB295830}"/>
              </a:ext>
            </a:extLst>
          </p:cNvPr>
          <p:cNvSpPr/>
          <p:nvPr/>
        </p:nvSpPr>
        <p:spPr>
          <a:xfrm>
            <a:off x="4131396" y="1836693"/>
            <a:ext cx="3526704" cy="2887132"/>
          </a:xfrm>
          <a:prstGeom prst="rightArrow">
            <a:avLst>
              <a:gd name="adj1" fmla="val 50000"/>
              <a:gd name="adj2" fmla="val 4176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72000" rIns="216000" bIns="72000" rtlCol="0" anchor="ctr"/>
          <a:lstStyle/>
          <a:p>
            <a:pPr algn="ctr"/>
            <a:r>
              <a:rPr lang="en-GB" dirty="0"/>
              <a:t>Driving forces include: </a:t>
            </a:r>
          </a:p>
          <a:p>
            <a:pPr algn="ctr"/>
            <a:r>
              <a:rPr lang="en-GB" dirty="0"/>
              <a:t>Artificial intelligence </a:t>
            </a:r>
          </a:p>
          <a:p>
            <a:pPr algn="ctr"/>
            <a:r>
              <a:rPr lang="en-GB" dirty="0"/>
              <a:t>Patient engagement </a:t>
            </a:r>
          </a:p>
        </p:txBody>
      </p:sp>
    </p:spTree>
    <p:extLst>
      <p:ext uri="{BB962C8B-B14F-4D97-AF65-F5344CB8AC3E}">
        <p14:creationId xmlns:p14="http://schemas.microsoft.com/office/powerpoint/2010/main" val="395857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0B9A-2C92-988C-3E0F-95B5482D4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1074400" cy="774700"/>
          </a:xfrm>
        </p:spPr>
        <p:txBody>
          <a:bodyPr/>
          <a:lstStyle/>
          <a:p>
            <a:r>
              <a:rPr lang="en-GB" dirty="0"/>
              <a:t>What does this mean for agency recruitment and development?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4A3EA9-A455-6358-A43A-C5C5C48661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AE5A5F8-4051-40E8-BF3A-4F2FA16F3C29}"/>
              </a:ext>
            </a:extLst>
          </p:cNvPr>
          <p:cNvGrpSpPr/>
          <p:nvPr/>
        </p:nvGrpSpPr>
        <p:grpSpPr>
          <a:xfrm>
            <a:off x="479425" y="1557338"/>
            <a:ext cx="11233152" cy="3948313"/>
            <a:chOff x="479425" y="1836471"/>
            <a:chExt cx="11233152" cy="366918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670A9C4-9895-93A4-AC62-CF7F0168853C}"/>
                </a:ext>
              </a:extLst>
            </p:cNvPr>
            <p:cNvSpPr/>
            <p:nvPr/>
          </p:nvSpPr>
          <p:spPr>
            <a:xfrm>
              <a:off x="479425" y="1836471"/>
              <a:ext cx="3558137" cy="1701884"/>
            </a:xfrm>
            <a:custGeom>
              <a:avLst/>
              <a:gdLst>
                <a:gd name="connsiteX0" fmla="*/ 0 w 11107738"/>
                <a:gd name="connsiteY0" fmla="*/ 0 h 766278"/>
                <a:gd name="connsiteX1" fmla="*/ 11107738 w 11107738"/>
                <a:gd name="connsiteY1" fmla="*/ 0 h 766278"/>
                <a:gd name="connsiteX2" fmla="*/ 11107738 w 11107738"/>
                <a:gd name="connsiteY2" fmla="*/ 766278 h 766278"/>
                <a:gd name="connsiteX3" fmla="*/ 0 w 11107738"/>
                <a:gd name="connsiteY3" fmla="*/ 766278 h 766278"/>
                <a:gd name="connsiteX4" fmla="*/ 0 w 11107738"/>
                <a:gd name="connsiteY4" fmla="*/ 0 h 76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07738" h="766278">
                  <a:moveTo>
                    <a:pt x="0" y="0"/>
                  </a:moveTo>
                  <a:lnTo>
                    <a:pt x="11107738" y="0"/>
                  </a:lnTo>
                  <a:lnTo>
                    <a:pt x="11107738" y="766278"/>
                  </a:lnTo>
                  <a:lnTo>
                    <a:pt x="0" y="766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3350" tIns="133350" rIns="133350" bIns="133350" numCol="1" spcCol="1270" anchor="b" anchorCtr="0">
              <a:noAutofit/>
            </a:bodyPr>
            <a:lstStyle/>
            <a:p>
              <a:pPr marL="0" lvl="0" indent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400" kern="1200" dirty="0">
                  <a:solidFill>
                    <a:schemeClr val="accent1"/>
                  </a:solidFill>
                </a:rPr>
                <a:t>Artificial intelligence expertise 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31A3E59-B2C4-1679-E72E-8A0E342FCD53}"/>
                </a:ext>
              </a:extLst>
            </p:cNvPr>
            <p:cNvSpPr/>
            <p:nvPr/>
          </p:nvSpPr>
          <p:spPr>
            <a:xfrm>
              <a:off x="4316933" y="1836471"/>
              <a:ext cx="3558137" cy="1701884"/>
            </a:xfrm>
            <a:custGeom>
              <a:avLst/>
              <a:gdLst>
                <a:gd name="connsiteX0" fmla="*/ 0 w 11107738"/>
                <a:gd name="connsiteY0" fmla="*/ 0 h 766278"/>
                <a:gd name="connsiteX1" fmla="*/ 11107738 w 11107738"/>
                <a:gd name="connsiteY1" fmla="*/ 0 h 766278"/>
                <a:gd name="connsiteX2" fmla="*/ 11107738 w 11107738"/>
                <a:gd name="connsiteY2" fmla="*/ 766278 h 766278"/>
                <a:gd name="connsiteX3" fmla="*/ 0 w 11107738"/>
                <a:gd name="connsiteY3" fmla="*/ 766278 h 766278"/>
                <a:gd name="connsiteX4" fmla="*/ 0 w 11107738"/>
                <a:gd name="connsiteY4" fmla="*/ 0 h 76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07738" h="766278">
                  <a:moveTo>
                    <a:pt x="0" y="0"/>
                  </a:moveTo>
                  <a:lnTo>
                    <a:pt x="11107738" y="0"/>
                  </a:lnTo>
                  <a:lnTo>
                    <a:pt x="11107738" y="766278"/>
                  </a:lnTo>
                  <a:lnTo>
                    <a:pt x="0" y="766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3350" tIns="133350" rIns="133350" bIns="133350" numCol="1" spcCol="1270" anchor="b" anchorCtr="0">
              <a:noAutofit/>
            </a:bodyPr>
            <a:lstStyle/>
            <a:p>
              <a:pPr marL="0" lvl="0" indent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400" kern="1200" dirty="0">
                  <a:solidFill>
                    <a:schemeClr val="accent1"/>
                  </a:solidFill>
                </a:rPr>
                <a:t>Patient engagement expertise 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D0C4A80-ACFC-A02A-2D79-557AE5DCAF02}"/>
                </a:ext>
              </a:extLst>
            </p:cNvPr>
            <p:cNvSpPr/>
            <p:nvPr/>
          </p:nvSpPr>
          <p:spPr>
            <a:xfrm>
              <a:off x="8154440" y="1836471"/>
              <a:ext cx="3558137" cy="1701884"/>
            </a:xfrm>
            <a:custGeom>
              <a:avLst/>
              <a:gdLst>
                <a:gd name="connsiteX0" fmla="*/ 0 w 11107738"/>
                <a:gd name="connsiteY0" fmla="*/ 0 h 766278"/>
                <a:gd name="connsiteX1" fmla="*/ 11107738 w 11107738"/>
                <a:gd name="connsiteY1" fmla="*/ 0 h 766278"/>
                <a:gd name="connsiteX2" fmla="*/ 11107738 w 11107738"/>
                <a:gd name="connsiteY2" fmla="*/ 766278 h 766278"/>
                <a:gd name="connsiteX3" fmla="*/ 0 w 11107738"/>
                <a:gd name="connsiteY3" fmla="*/ 766278 h 766278"/>
                <a:gd name="connsiteX4" fmla="*/ 0 w 11107738"/>
                <a:gd name="connsiteY4" fmla="*/ 0 h 76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07738" h="766278">
                  <a:moveTo>
                    <a:pt x="0" y="0"/>
                  </a:moveTo>
                  <a:lnTo>
                    <a:pt x="11107738" y="0"/>
                  </a:lnTo>
                  <a:lnTo>
                    <a:pt x="11107738" y="766278"/>
                  </a:lnTo>
                  <a:lnTo>
                    <a:pt x="0" y="766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3350" tIns="133350" rIns="133350" bIns="133350" numCol="1" spcCol="1270" anchor="b" anchorCtr="0">
              <a:noAutofit/>
            </a:bodyPr>
            <a:lstStyle/>
            <a:p>
              <a:pPr marL="0" lvl="0" indent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400" kern="1200" dirty="0">
                  <a:solidFill>
                    <a:schemeClr val="accent1"/>
                  </a:solidFill>
                </a:rPr>
                <a:t>Health literacy</a:t>
              </a:r>
              <a:br>
                <a:rPr lang="en-GB" sz="2400" kern="1200" dirty="0">
                  <a:solidFill>
                    <a:schemeClr val="accent1"/>
                  </a:solidFill>
                </a:rPr>
              </a:br>
              <a:r>
                <a:rPr lang="en-GB" sz="2400" kern="1200" dirty="0">
                  <a:solidFill>
                    <a:schemeClr val="accent1"/>
                  </a:solidFill>
                </a:rPr>
                <a:t>training </a:t>
              </a: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F599629-AFF9-AE2B-3267-C1879564146C}"/>
                </a:ext>
              </a:extLst>
            </p:cNvPr>
            <p:cNvSpPr/>
            <p:nvPr/>
          </p:nvSpPr>
          <p:spPr>
            <a:xfrm>
              <a:off x="479425" y="3803767"/>
              <a:ext cx="3558137" cy="1701884"/>
            </a:xfrm>
            <a:custGeom>
              <a:avLst/>
              <a:gdLst>
                <a:gd name="connsiteX0" fmla="*/ 0 w 11107738"/>
                <a:gd name="connsiteY0" fmla="*/ 0 h 766278"/>
                <a:gd name="connsiteX1" fmla="*/ 11107738 w 11107738"/>
                <a:gd name="connsiteY1" fmla="*/ 0 h 766278"/>
                <a:gd name="connsiteX2" fmla="*/ 11107738 w 11107738"/>
                <a:gd name="connsiteY2" fmla="*/ 766278 h 766278"/>
                <a:gd name="connsiteX3" fmla="*/ 0 w 11107738"/>
                <a:gd name="connsiteY3" fmla="*/ 766278 h 766278"/>
                <a:gd name="connsiteX4" fmla="*/ 0 w 11107738"/>
                <a:gd name="connsiteY4" fmla="*/ 0 h 76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07738" h="766278">
                  <a:moveTo>
                    <a:pt x="0" y="0"/>
                  </a:moveTo>
                  <a:lnTo>
                    <a:pt x="11107738" y="0"/>
                  </a:lnTo>
                  <a:lnTo>
                    <a:pt x="11107738" y="766278"/>
                  </a:lnTo>
                  <a:lnTo>
                    <a:pt x="0" y="766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3350" tIns="133350" rIns="133350" bIns="133350" numCol="1" spcCol="1270" anchor="b" anchorCtr="0">
              <a:noAutofit/>
            </a:bodyPr>
            <a:lstStyle/>
            <a:p>
              <a:pPr marL="0" lvl="0" indent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400" kern="1200" dirty="0">
                  <a:solidFill>
                    <a:schemeClr val="accent1"/>
                  </a:solidFill>
                </a:rPr>
                <a:t>Understanding </a:t>
              </a:r>
              <a:br>
                <a:rPr lang="en-GB" sz="2400" kern="1200" dirty="0">
                  <a:solidFill>
                    <a:schemeClr val="accent1"/>
                  </a:solidFill>
                </a:rPr>
              </a:br>
              <a:r>
                <a:rPr lang="en-GB" sz="2400" kern="1200" dirty="0">
                  <a:solidFill>
                    <a:schemeClr val="accent1"/>
                  </a:solidFill>
                </a:rPr>
                <a:t>lived experience </a:t>
              </a: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A414EE6-5B95-F385-D224-687CED32FE7B}"/>
                </a:ext>
              </a:extLst>
            </p:cNvPr>
            <p:cNvSpPr/>
            <p:nvPr/>
          </p:nvSpPr>
          <p:spPr>
            <a:xfrm>
              <a:off x="4316933" y="3803767"/>
              <a:ext cx="3558137" cy="1701884"/>
            </a:xfrm>
            <a:custGeom>
              <a:avLst/>
              <a:gdLst>
                <a:gd name="connsiteX0" fmla="*/ 0 w 11107738"/>
                <a:gd name="connsiteY0" fmla="*/ 0 h 766278"/>
                <a:gd name="connsiteX1" fmla="*/ 11107738 w 11107738"/>
                <a:gd name="connsiteY1" fmla="*/ 0 h 766278"/>
                <a:gd name="connsiteX2" fmla="*/ 11107738 w 11107738"/>
                <a:gd name="connsiteY2" fmla="*/ 766278 h 766278"/>
                <a:gd name="connsiteX3" fmla="*/ 0 w 11107738"/>
                <a:gd name="connsiteY3" fmla="*/ 766278 h 766278"/>
                <a:gd name="connsiteX4" fmla="*/ 0 w 11107738"/>
                <a:gd name="connsiteY4" fmla="*/ 0 h 76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07738" h="766278">
                  <a:moveTo>
                    <a:pt x="0" y="0"/>
                  </a:moveTo>
                  <a:lnTo>
                    <a:pt x="11107738" y="0"/>
                  </a:lnTo>
                  <a:lnTo>
                    <a:pt x="11107738" y="766278"/>
                  </a:lnTo>
                  <a:lnTo>
                    <a:pt x="0" y="766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3350" tIns="133350" rIns="133350" bIns="133350" numCol="1" spcCol="1270" anchor="b" anchorCtr="0">
              <a:noAutofit/>
            </a:bodyPr>
            <a:lstStyle/>
            <a:p>
              <a:pPr marL="0" lvl="0" indent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400" kern="1200" dirty="0">
                  <a:solidFill>
                    <a:schemeClr val="accent1"/>
                  </a:solidFill>
                </a:rPr>
                <a:t>Embracing</a:t>
              </a:r>
              <a:br>
                <a:rPr lang="en-GB" sz="2400" kern="1200" dirty="0">
                  <a:solidFill>
                    <a:schemeClr val="accent1"/>
                  </a:solidFill>
                </a:rPr>
              </a:br>
              <a:r>
                <a:rPr lang="en-GB" sz="2400" kern="1200" dirty="0">
                  <a:solidFill>
                    <a:schemeClr val="accent1"/>
                  </a:solidFill>
                </a:rPr>
                <a:t>diversity </a:t>
              </a: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D58BE0D-C3F9-A1C3-E506-96CF1EC5587D}"/>
                </a:ext>
              </a:extLst>
            </p:cNvPr>
            <p:cNvSpPr/>
            <p:nvPr/>
          </p:nvSpPr>
          <p:spPr>
            <a:xfrm>
              <a:off x="8154440" y="3803767"/>
              <a:ext cx="3558137" cy="1701884"/>
            </a:xfrm>
            <a:custGeom>
              <a:avLst/>
              <a:gdLst>
                <a:gd name="connsiteX0" fmla="*/ 0 w 11107738"/>
                <a:gd name="connsiteY0" fmla="*/ 0 h 766278"/>
                <a:gd name="connsiteX1" fmla="*/ 11107738 w 11107738"/>
                <a:gd name="connsiteY1" fmla="*/ 0 h 766278"/>
                <a:gd name="connsiteX2" fmla="*/ 11107738 w 11107738"/>
                <a:gd name="connsiteY2" fmla="*/ 766278 h 766278"/>
                <a:gd name="connsiteX3" fmla="*/ 0 w 11107738"/>
                <a:gd name="connsiteY3" fmla="*/ 766278 h 766278"/>
                <a:gd name="connsiteX4" fmla="*/ 0 w 11107738"/>
                <a:gd name="connsiteY4" fmla="*/ 0 h 76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07738" h="766278">
                  <a:moveTo>
                    <a:pt x="0" y="0"/>
                  </a:moveTo>
                  <a:lnTo>
                    <a:pt x="11107738" y="0"/>
                  </a:lnTo>
                  <a:lnTo>
                    <a:pt x="11107738" y="766278"/>
                  </a:lnTo>
                  <a:lnTo>
                    <a:pt x="0" y="766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3350" tIns="133350" rIns="133350" bIns="133350" numCol="1" spcCol="1270" anchor="b" anchorCtr="0">
              <a:noAutofit/>
            </a:bodyPr>
            <a:lstStyle/>
            <a:p>
              <a:pPr marL="0" lvl="0" indent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400" kern="1200" dirty="0">
                  <a:solidFill>
                    <a:schemeClr val="accent1"/>
                  </a:solidFill>
                </a:rPr>
                <a:t>Celebrating</a:t>
              </a:r>
              <a:br>
                <a:rPr lang="en-GB" sz="2400" kern="1200" dirty="0">
                  <a:solidFill>
                    <a:schemeClr val="accent1"/>
                  </a:solidFill>
                </a:rPr>
              </a:br>
              <a:r>
                <a:rPr lang="en-GB" sz="2400" kern="1200" dirty="0">
                  <a:solidFill>
                    <a:schemeClr val="accent1"/>
                  </a:solidFill>
                </a:rPr>
                <a:t>‘Soft’ skills </a:t>
              </a:r>
            </a:p>
          </p:txBody>
        </p:sp>
      </p:grpSp>
      <p:pic>
        <p:nvPicPr>
          <p:cNvPr id="22" name="Graphic 21" descr="Teacher with solid fill">
            <a:extLst>
              <a:ext uri="{FF2B5EF4-FFF2-40B4-BE49-F238E27FC236}">
                <a16:creationId xmlns:a16="http://schemas.microsoft.com/office/drawing/2014/main" id="{DC468052-113E-3292-B1FA-BB1F5C068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02279" y="1613984"/>
            <a:ext cx="914400" cy="914400"/>
          </a:xfrm>
          <a:prstGeom prst="rect">
            <a:avLst/>
          </a:prstGeom>
        </p:spPr>
      </p:pic>
      <p:pic>
        <p:nvPicPr>
          <p:cNvPr id="26" name="Graphic 25" descr="User network with solid fill">
            <a:extLst>
              <a:ext uri="{FF2B5EF4-FFF2-40B4-BE49-F238E27FC236}">
                <a16:creationId xmlns:a16="http://schemas.microsoft.com/office/drawing/2014/main" id="{A3BCBF5C-E497-DE03-A2E4-12F951DF69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39875" y="1613984"/>
            <a:ext cx="914400" cy="914400"/>
          </a:xfrm>
          <a:prstGeom prst="rect">
            <a:avLst/>
          </a:prstGeom>
        </p:spPr>
      </p:pic>
      <p:pic>
        <p:nvPicPr>
          <p:cNvPr id="28" name="Graphic 27" descr="Robot with solid fill">
            <a:extLst>
              <a:ext uri="{FF2B5EF4-FFF2-40B4-BE49-F238E27FC236}">
                <a16:creationId xmlns:a16="http://schemas.microsoft.com/office/drawing/2014/main" id="{729E2548-09E2-7056-1EC0-C68438482C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06365" y="1613984"/>
            <a:ext cx="914400" cy="914400"/>
          </a:xfrm>
          <a:prstGeom prst="rect">
            <a:avLst/>
          </a:prstGeom>
        </p:spPr>
      </p:pic>
      <p:pic>
        <p:nvPicPr>
          <p:cNvPr id="30" name="Graphic 29" descr="Cheers with solid fill">
            <a:extLst>
              <a:ext uri="{FF2B5EF4-FFF2-40B4-BE49-F238E27FC236}">
                <a16:creationId xmlns:a16="http://schemas.microsoft.com/office/drawing/2014/main" id="{C671979E-ECB7-B1E7-CD3B-AC8D80405F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539875" y="3769764"/>
            <a:ext cx="914400" cy="914400"/>
          </a:xfrm>
          <a:prstGeom prst="rect">
            <a:avLst/>
          </a:prstGeom>
        </p:spPr>
      </p:pic>
      <p:pic>
        <p:nvPicPr>
          <p:cNvPr id="32" name="Graphic 31" descr="Watering Plant with solid fill">
            <a:extLst>
              <a:ext uri="{FF2B5EF4-FFF2-40B4-BE49-F238E27FC236}">
                <a16:creationId xmlns:a16="http://schemas.microsoft.com/office/drawing/2014/main" id="{C6A68B86-A47B-9F83-4656-608DC4768E3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706365" y="3769764"/>
            <a:ext cx="914400" cy="914400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FF84C652-09C2-0C68-6118-7777273A6195}"/>
              </a:ext>
            </a:extLst>
          </p:cNvPr>
          <p:cNvGrpSpPr/>
          <p:nvPr/>
        </p:nvGrpSpPr>
        <p:grpSpPr>
          <a:xfrm>
            <a:off x="9515784" y="3838374"/>
            <a:ext cx="687391" cy="777181"/>
            <a:chOff x="9589649" y="3874844"/>
            <a:chExt cx="687391" cy="777181"/>
          </a:xfrm>
          <a:solidFill>
            <a:schemeClr val="accent1"/>
          </a:solidFill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C3E54DC-5E43-24A6-E46A-C1656E068201}"/>
                </a:ext>
              </a:extLst>
            </p:cNvPr>
            <p:cNvSpPr/>
            <p:nvPr/>
          </p:nvSpPr>
          <p:spPr>
            <a:xfrm>
              <a:off x="9589649" y="4073737"/>
              <a:ext cx="350526" cy="515423"/>
            </a:xfrm>
            <a:custGeom>
              <a:avLst/>
              <a:gdLst>
                <a:gd name="connsiteX0" fmla="*/ 350526 w 350526"/>
                <a:gd name="connsiteY0" fmla="*/ 330638 h 515423"/>
                <a:gd name="connsiteX1" fmla="*/ 290519 w 350526"/>
                <a:gd name="connsiteY1" fmla="*/ 50603 h 515423"/>
                <a:gd name="connsiteX2" fmla="*/ 292424 w 350526"/>
                <a:gd name="connsiteY2" fmla="*/ 43936 h 515423"/>
                <a:gd name="connsiteX3" fmla="*/ 137166 w 350526"/>
                <a:gd name="connsiteY3" fmla="*/ 4883 h 515423"/>
                <a:gd name="connsiteX4" fmla="*/ 6674 w 350526"/>
                <a:gd name="connsiteY4" fmla="*/ 243008 h 515423"/>
                <a:gd name="connsiteX5" fmla="*/ 217176 w 350526"/>
                <a:gd name="connsiteY5" fmla="*/ 452558 h 515423"/>
                <a:gd name="connsiteX6" fmla="*/ 218129 w 350526"/>
                <a:gd name="connsiteY6" fmla="*/ 455416 h 515423"/>
                <a:gd name="connsiteX7" fmla="*/ 212414 w 350526"/>
                <a:gd name="connsiteY7" fmla="*/ 515423 h 515423"/>
                <a:gd name="connsiteX8" fmla="*/ 286709 w 350526"/>
                <a:gd name="connsiteY8" fmla="*/ 498278 h 515423"/>
                <a:gd name="connsiteX9" fmla="*/ 255276 w 350526"/>
                <a:gd name="connsiteY9" fmla="*/ 446843 h 515423"/>
                <a:gd name="connsiteX10" fmla="*/ 255276 w 350526"/>
                <a:gd name="connsiteY10" fmla="*/ 445891 h 515423"/>
                <a:gd name="connsiteX11" fmla="*/ 350526 w 350526"/>
                <a:gd name="connsiteY11" fmla="*/ 330638 h 515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0526" h="515423">
                  <a:moveTo>
                    <a:pt x="350526" y="330638"/>
                  </a:moveTo>
                  <a:cubicBezTo>
                    <a:pt x="296234" y="268726"/>
                    <a:pt x="263849" y="162998"/>
                    <a:pt x="290519" y="50603"/>
                  </a:cubicBezTo>
                  <a:cubicBezTo>
                    <a:pt x="291471" y="48698"/>
                    <a:pt x="291471" y="45841"/>
                    <a:pt x="292424" y="43936"/>
                  </a:cubicBezTo>
                  <a:cubicBezTo>
                    <a:pt x="249561" y="5836"/>
                    <a:pt x="193364" y="-8452"/>
                    <a:pt x="137166" y="4883"/>
                  </a:cubicBezTo>
                  <a:cubicBezTo>
                    <a:pt x="40011" y="27743"/>
                    <a:pt x="-20949" y="124898"/>
                    <a:pt x="6674" y="243008"/>
                  </a:cubicBezTo>
                  <a:cubicBezTo>
                    <a:pt x="32391" y="351593"/>
                    <a:pt x="126689" y="455416"/>
                    <a:pt x="217176" y="452558"/>
                  </a:cubicBezTo>
                  <a:lnTo>
                    <a:pt x="218129" y="455416"/>
                  </a:lnTo>
                  <a:lnTo>
                    <a:pt x="212414" y="515423"/>
                  </a:lnTo>
                  <a:lnTo>
                    <a:pt x="286709" y="498278"/>
                  </a:lnTo>
                  <a:lnTo>
                    <a:pt x="255276" y="446843"/>
                  </a:lnTo>
                  <a:lnTo>
                    <a:pt x="255276" y="445891"/>
                  </a:lnTo>
                  <a:cubicBezTo>
                    <a:pt x="300044" y="428746"/>
                    <a:pt x="332429" y="384931"/>
                    <a:pt x="350526" y="3306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210B460-C787-C4B2-6D45-CDAA63796827}"/>
                </a:ext>
              </a:extLst>
            </p:cNvPr>
            <p:cNvSpPr/>
            <p:nvPr/>
          </p:nvSpPr>
          <p:spPr>
            <a:xfrm>
              <a:off x="9676333" y="3874844"/>
              <a:ext cx="326707" cy="204729"/>
            </a:xfrm>
            <a:custGeom>
              <a:avLst/>
              <a:gdLst>
                <a:gd name="connsiteX0" fmla="*/ 326708 w 326707"/>
                <a:gd name="connsiteY0" fmla="*/ 83762 h 204729"/>
                <a:gd name="connsiteX1" fmla="*/ 136208 w 326707"/>
                <a:gd name="connsiteY1" fmla="*/ 4704 h 204729"/>
                <a:gd name="connsiteX2" fmla="*/ 0 w 326707"/>
                <a:gd name="connsiteY2" fmla="*/ 180917 h 204729"/>
                <a:gd name="connsiteX3" fmla="*/ 42863 w 326707"/>
                <a:gd name="connsiteY3" fmla="*/ 166629 h 204729"/>
                <a:gd name="connsiteX4" fmla="*/ 92393 w 326707"/>
                <a:gd name="connsiteY4" fmla="*/ 160914 h 204729"/>
                <a:gd name="connsiteX5" fmla="*/ 220027 w 326707"/>
                <a:gd name="connsiteY5" fmla="*/ 204729 h 204729"/>
                <a:gd name="connsiteX6" fmla="*/ 326708 w 326707"/>
                <a:gd name="connsiteY6" fmla="*/ 83762 h 204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707" h="204729">
                  <a:moveTo>
                    <a:pt x="326708" y="83762"/>
                  </a:moveTo>
                  <a:cubicBezTo>
                    <a:pt x="282893" y="18039"/>
                    <a:pt x="209550" y="-12441"/>
                    <a:pt x="136208" y="4704"/>
                  </a:cubicBezTo>
                  <a:cubicBezTo>
                    <a:pt x="57150" y="23754"/>
                    <a:pt x="1905" y="92334"/>
                    <a:pt x="0" y="180917"/>
                  </a:cubicBezTo>
                  <a:cubicBezTo>
                    <a:pt x="13335" y="174249"/>
                    <a:pt x="27622" y="169487"/>
                    <a:pt x="42863" y="166629"/>
                  </a:cubicBezTo>
                  <a:cubicBezTo>
                    <a:pt x="59055" y="162819"/>
                    <a:pt x="75248" y="160914"/>
                    <a:pt x="92393" y="160914"/>
                  </a:cubicBezTo>
                  <a:cubicBezTo>
                    <a:pt x="140018" y="160914"/>
                    <a:pt x="183833" y="177107"/>
                    <a:pt x="220027" y="204729"/>
                  </a:cubicBezTo>
                  <a:cubicBezTo>
                    <a:pt x="241935" y="150437"/>
                    <a:pt x="279083" y="108527"/>
                    <a:pt x="326708" y="837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1348D09-9A63-98EF-78B0-D573C291DDE0}"/>
                </a:ext>
              </a:extLst>
            </p:cNvPr>
            <p:cNvSpPr/>
            <p:nvPr/>
          </p:nvSpPr>
          <p:spPr>
            <a:xfrm>
              <a:off x="9910411" y="3972861"/>
              <a:ext cx="366629" cy="515334"/>
            </a:xfrm>
            <a:custGeom>
              <a:avLst/>
              <a:gdLst>
                <a:gd name="connsiteX0" fmla="*/ 229789 w 366629"/>
                <a:gd name="connsiteY0" fmla="*/ 4794 h 515334"/>
                <a:gd name="connsiteX1" fmla="*/ 7857 w 366629"/>
                <a:gd name="connsiteY1" fmla="*/ 161004 h 515334"/>
                <a:gd name="connsiteX2" fmla="*/ 111679 w 366629"/>
                <a:gd name="connsiteY2" fmla="*/ 445802 h 515334"/>
                <a:gd name="connsiteX3" fmla="*/ 111679 w 366629"/>
                <a:gd name="connsiteY3" fmla="*/ 446754 h 515334"/>
                <a:gd name="connsiteX4" fmla="*/ 80246 w 366629"/>
                <a:gd name="connsiteY4" fmla="*/ 498189 h 515334"/>
                <a:gd name="connsiteX5" fmla="*/ 154541 w 366629"/>
                <a:gd name="connsiteY5" fmla="*/ 515334 h 515334"/>
                <a:gd name="connsiteX6" fmla="*/ 148827 w 366629"/>
                <a:gd name="connsiteY6" fmla="*/ 455327 h 515334"/>
                <a:gd name="connsiteX7" fmla="*/ 149779 w 366629"/>
                <a:gd name="connsiteY7" fmla="*/ 452469 h 515334"/>
                <a:gd name="connsiteX8" fmla="*/ 360282 w 366629"/>
                <a:gd name="connsiteY8" fmla="*/ 242919 h 515334"/>
                <a:gd name="connsiteX9" fmla="*/ 229789 w 366629"/>
                <a:gd name="connsiteY9" fmla="*/ 4794 h 51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6629" h="515334">
                  <a:moveTo>
                    <a:pt x="229789" y="4794"/>
                  </a:moveTo>
                  <a:cubicBezTo>
                    <a:pt x="132634" y="-18066"/>
                    <a:pt x="35479" y="41942"/>
                    <a:pt x="7857" y="161004"/>
                  </a:cubicBezTo>
                  <a:cubicBezTo>
                    <a:pt x="-18814" y="273399"/>
                    <a:pt x="24049" y="412464"/>
                    <a:pt x="111679" y="445802"/>
                  </a:cubicBezTo>
                  <a:lnTo>
                    <a:pt x="111679" y="446754"/>
                  </a:lnTo>
                  <a:lnTo>
                    <a:pt x="80246" y="498189"/>
                  </a:lnTo>
                  <a:lnTo>
                    <a:pt x="154541" y="515334"/>
                  </a:lnTo>
                  <a:lnTo>
                    <a:pt x="148827" y="455327"/>
                  </a:lnTo>
                  <a:lnTo>
                    <a:pt x="149779" y="452469"/>
                  </a:lnTo>
                  <a:cubicBezTo>
                    <a:pt x="240267" y="454374"/>
                    <a:pt x="335517" y="351504"/>
                    <a:pt x="360282" y="242919"/>
                  </a:cubicBezTo>
                  <a:cubicBezTo>
                    <a:pt x="386951" y="124809"/>
                    <a:pt x="326944" y="27654"/>
                    <a:pt x="229789" y="47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E651520-15AE-2219-CEF0-8A82A30F0BB9}"/>
                </a:ext>
              </a:extLst>
            </p:cNvPr>
            <p:cNvSpPr/>
            <p:nvPr/>
          </p:nvSpPr>
          <p:spPr>
            <a:xfrm>
              <a:off x="9961130" y="4508858"/>
              <a:ext cx="77242" cy="143167"/>
            </a:xfrm>
            <a:custGeom>
              <a:avLst/>
              <a:gdLst>
                <a:gd name="connsiteX0" fmla="*/ 41910 w 77242"/>
                <a:gd name="connsiteY0" fmla="*/ 142215 h 143167"/>
                <a:gd name="connsiteX1" fmla="*/ 77152 w 77242"/>
                <a:gd name="connsiteY1" fmla="*/ 21248 h 143167"/>
                <a:gd name="connsiteX2" fmla="*/ 60960 w 77242"/>
                <a:gd name="connsiteY2" fmla="*/ 293 h 143167"/>
                <a:gd name="connsiteX3" fmla="*/ 40005 w 77242"/>
                <a:gd name="connsiteY3" fmla="*/ 16485 h 143167"/>
                <a:gd name="connsiteX4" fmla="*/ 0 w 77242"/>
                <a:gd name="connsiteY4" fmla="*/ 143168 h 143167"/>
                <a:gd name="connsiteX5" fmla="*/ 41910 w 77242"/>
                <a:gd name="connsiteY5" fmla="*/ 142215 h 143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42" h="143167">
                  <a:moveTo>
                    <a:pt x="41910" y="142215"/>
                  </a:moveTo>
                  <a:cubicBezTo>
                    <a:pt x="54292" y="116498"/>
                    <a:pt x="70485" y="74588"/>
                    <a:pt x="77152" y="21248"/>
                  </a:cubicBezTo>
                  <a:cubicBezTo>
                    <a:pt x="78105" y="10770"/>
                    <a:pt x="71438" y="1245"/>
                    <a:pt x="60960" y="293"/>
                  </a:cubicBezTo>
                  <a:cubicBezTo>
                    <a:pt x="50482" y="-1612"/>
                    <a:pt x="40957" y="6008"/>
                    <a:pt x="40005" y="16485"/>
                  </a:cubicBezTo>
                  <a:cubicBezTo>
                    <a:pt x="31432" y="79350"/>
                    <a:pt x="9525" y="126023"/>
                    <a:pt x="0" y="143168"/>
                  </a:cubicBezTo>
                  <a:lnTo>
                    <a:pt x="41910" y="142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03D48C10-07A4-1ACB-4BC3-18D6630DE3E5}"/>
                </a:ext>
              </a:extLst>
            </p:cNvPr>
            <p:cNvSpPr/>
            <p:nvPr/>
          </p:nvSpPr>
          <p:spPr>
            <a:xfrm>
              <a:off x="9838546" y="4603737"/>
              <a:ext cx="48288" cy="47336"/>
            </a:xfrm>
            <a:custGeom>
              <a:avLst/>
              <a:gdLst>
                <a:gd name="connsiteX0" fmla="*/ 7331 w 48288"/>
                <a:gd name="connsiteY0" fmla="*/ 47336 h 47336"/>
                <a:gd name="connsiteX1" fmla="*/ 48289 w 48288"/>
                <a:gd name="connsiteY1" fmla="*/ 47336 h 47336"/>
                <a:gd name="connsiteX2" fmla="*/ 37811 w 48288"/>
                <a:gd name="connsiteY2" fmla="*/ 14951 h 47336"/>
                <a:gd name="connsiteX3" fmla="*/ 14951 w 48288"/>
                <a:gd name="connsiteY3" fmla="*/ 664 h 47336"/>
                <a:gd name="connsiteX4" fmla="*/ 664 w 48288"/>
                <a:gd name="connsiteY4" fmla="*/ 23524 h 47336"/>
                <a:gd name="connsiteX5" fmla="*/ 7331 w 48288"/>
                <a:gd name="connsiteY5" fmla="*/ 47336 h 47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88" h="47336">
                  <a:moveTo>
                    <a:pt x="7331" y="47336"/>
                  </a:moveTo>
                  <a:lnTo>
                    <a:pt x="48289" y="47336"/>
                  </a:lnTo>
                  <a:cubicBezTo>
                    <a:pt x="40669" y="27334"/>
                    <a:pt x="37811" y="14951"/>
                    <a:pt x="37811" y="14951"/>
                  </a:cubicBezTo>
                  <a:cubicBezTo>
                    <a:pt x="35906" y="4474"/>
                    <a:pt x="25429" y="-2194"/>
                    <a:pt x="14951" y="664"/>
                  </a:cubicBezTo>
                  <a:cubicBezTo>
                    <a:pt x="4474" y="2569"/>
                    <a:pt x="-2194" y="13046"/>
                    <a:pt x="664" y="23524"/>
                  </a:cubicBezTo>
                  <a:cubicBezTo>
                    <a:pt x="664" y="24476"/>
                    <a:pt x="2569" y="33049"/>
                    <a:pt x="7331" y="473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4231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601EA2-C91B-384F-A559-3759BAB85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867" y="2225675"/>
            <a:ext cx="3191933" cy="1829858"/>
          </a:xfrm>
        </p:spPr>
        <p:txBody>
          <a:bodyPr/>
          <a:lstStyle/>
          <a:p>
            <a:r>
              <a:rPr lang="en-GB" dirty="0"/>
              <a:t>What does it mean for you?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398FBE-F773-E9D0-C61D-0E6B36CBBB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E0A7DB-2592-B6D8-01EF-937BE7A79B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439" t="8529" r="1310"/>
          <a:stretch>
            <a:fillRect/>
          </a:stretch>
        </p:blipFill>
        <p:spPr>
          <a:xfrm>
            <a:off x="6081899" y="922868"/>
            <a:ext cx="5630676" cy="538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3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C1666AA-0448-D94A-CF67-3B79508C7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1074400" cy="774743"/>
          </a:xfrm>
        </p:spPr>
        <p:txBody>
          <a:bodyPr/>
          <a:lstStyle/>
          <a:p>
            <a:r>
              <a:rPr lang="en-GB"/>
              <a:t>How can you embrace these industry trends? 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F163407-6AE7-954B-DA2E-F256B3859C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E8965EEB-9721-CD0B-857A-4FA9CB893719}"/>
              </a:ext>
            </a:extLst>
          </p:cNvPr>
          <p:cNvSpPr txBox="1">
            <a:spLocks/>
          </p:cNvSpPr>
          <p:nvPr/>
        </p:nvSpPr>
        <p:spPr>
          <a:xfrm>
            <a:off x="457200" y="3635459"/>
            <a:ext cx="11255375" cy="2170029"/>
          </a:xfrm>
          <a:prstGeom prst="rect">
            <a:avLst/>
          </a:prstGeom>
          <a:solidFill>
            <a:schemeClr val="tx2"/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600" kern="1200">
                <a:solidFill>
                  <a:srgbClr val="8A8B8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4400" dirty="0">
                <a:solidFill>
                  <a:schemeClr val="bg1"/>
                </a:solidFill>
                <a:latin typeface="+mj-lt"/>
              </a:rPr>
              <a:t>Alone we can do so little;</a:t>
            </a:r>
          </a:p>
          <a:p>
            <a:pPr algn="ctr">
              <a:lnSpc>
                <a:spcPct val="90000"/>
              </a:lnSpc>
            </a:pPr>
            <a:r>
              <a:rPr lang="en-US" sz="4400" dirty="0">
                <a:solidFill>
                  <a:schemeClr val="bg1"/>
                </a:solidFill>
                <a:latin typeface="+mj-lt"/>
              </a:rPr>
              <a:t>Together we can do so much.</a:t>
            </a:r>
          </a:p>
          <a:p>
            <a:pPr algn="ctr">
              <a:lnSpc>
                <a:spcPct val="90000"/>
              </a:lnSpc>
            </a:pPr>
            <a:r>
              <a:rPr lang="en-GB" sz="2400" dirty="0">
                <a:solidFill>
                  <a:schemeClr val="bg1"/>
                </a:solidFill>
                <a:latin typeface="+mj-lt"/>
              </a:rPr>
              <a:t>Helen Keller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6EEB608-F935-4B07-E7C1-E89F5D1DC7AE}"/>
              </a:ext>
            </a:extLst>
          </p:cNvPr>
          <p:cNvGrpSpPr/>
          <p:nvPr/>
        </p:nvGrpSpPr>
        <p:grpSpPr>
          <a:xfrm>
            <a:off x="9845780" y="4548556"/>
            <a:ext cx="585359" cy="498257"/>
            <a:chOff x="-76297" y="1760003"/>
            <a:chExt cx="996281" cy="848034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7A5C528-2F19-A2DF-3DEA-1C9292426015}"/>
                </a:ext>
              </a:extLst>
            </p:cNvPr>
            <p:cNvSpPr/>
            <p:nvPr/>
          </p:nvSpPr>
          <p:spPr>
            <a:xfrm>
              <a:off x="-76297" y="1760003"/>
              <a:ext cx="384081" cy="761674"/>
            </a:xfrm>
            <a:custGeom>
              <a:avLst/>
              <a:gdLst>
                <a:gd name="connsiteX0" fmla="*/ 0 w 384081"/>
                <a:gd name="connsiteY0" fmla="*/ 0 h 761674"/>
                <a:gd name="connsiteX1" fmla="*/ 0 w 384081"/>
                <a:gd name="connsiteY1" fmla="*/ 384341 h 761674"/>
                <a:gd name="connsiteX2" fmla="*/ 219290 w 384081"/>
                <a:gd name="connsiteY2" fmla="*/ 384341 h 761674"/>
                <a:gd name="connsiteX3" fmla="*/ 0 w 384081"/>
                <a:gd name="connsiteY3" fmla="*/ 596883 h 761674"/>
                <a:gd name="connsiteX4" fmla="*/ 0 w 384081"/>
                <a:gd name="connsiteY4" fmla="*/ 761675 h 761674"/>
                <a:gd name="connsiteX5" fmla="*/ 384081 w 384081"/>
                <a:gd name="connsiteY5" fmla="*/ 383562 h 761674"/>
                <a:gd name="connsiteX6" fmla="*/ 384081 w 384081"/>
                <a:gd name="connsiteY6" fmla="*/ 383562 h 761674"/>
                <a:gd name="connsiteX7" fmla="*/ 384081 w 384081"/>
                <a:gd name="connsiteY7" fmla="*/ 0 h 761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4081" h="761674">
                  <a:moveTo>
                    <a:pt x="0" y="0"/>
                  </a:moveTo>
                  <a:lnTo>
                    <a:pt x="0" y="384341"/>
                  </a:lnTo>
                  <a:lnTo>
                    <a:pt x="219290" y="384341"/>
                  </a:lnTo>
                  <a:cubicBezTo>
                    <a:pt x="215644" y="502809"/>
                    <a:pt x="118523" y="596940"/>
                    <a:pt x="0" y="596883"/>
                  </a:cubicBezTo>
                  <a:lnTo>
                    <a:pt x="0" y="761675"/>
                  </a:lnTo>
                  <a:cubicBezTo>
                    <a:pt x="209812" y="761701"/>
                    <a:pt x="380822" y="593351"/>
                    <a:pt x="384081" y="383562"/>
                  </a:cubicBezTo>
                  <a:lnTo>
                    <a:pt x="384081" y="383562"/>
                  </a:lnTo>
                  <a:lnTo>
                    <a:pt x="384081" y="0"/>
                  </a:lnTo>
                  <a:close/>
                </a:path>
              </a:pathLst>
            </a:custGeom>
            <a:solidFill>
              <a:schemeClr val="bg1"/>
            </a:solidFill>
            <a:ln w="25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5B80FEE-0968-C9BF-C4D6-7D551F5B55BB}"/>
                </a:ext>
              </a:extLst>
            </p:cNvPr>
            <p:cNvSpPr/>
            <p:nvPr/>
          </p:nvSpPr>
          <p:spPr>
            <a:xfrm>
              <a:off x="500343" y="1760003"/>
              <a:ext cx="384081" cy="761674"/>
            </a:xfrm>
            <a:custGeom>
              <a:avLst/>
              <a:gdLst>
                <a:gd name="connsiteX0" fmla="*/ 0 w 384081"/>
                <a:gd name="connsiteY0" fmla="*/ 0 h 761674"/>
                <a:gd name="connsiteX1" fmla="*/ 0 w 384081"/>
                <a:gd name="connsiteY1" fmla="*/ 384341 h 761674"/>
                <a:gd name="connsiteX2" fmla="*/ 219290 w 384081"/>
                <a:gd name="connsiteY2" fmla="*/ 384341 h 761674"/>
                <a:gd name="connsiteX3" fmla="*/ 0 w 384081"/>
                <a:gd name="connsiteY3" fmla="*/ 596883 h 761674"/>
                <a:gd name="connsiteX4" fmla="*/ 0 w 384081"/>
                <a:gd name="connsiteY4" fmla="*/ 761675 h 761674"/>
                <a:gd name="connsiteX5" fmla="*/ 384082 w 384081"/>
                <a:gd name="connsiteY5" fmla="*/ 383562 h 761674"/>
                <a:gd name="connsiteX6" fmla="*/ 384082 w 384081"/>
                <a:gd name="connsiteY6" fmla="*/ 383562 h 761674"/>
                <a:gd name="connsiteX7" fmla="*/ 384082 w 384081"/>
                <a:gd name="connsiteY7" fmla="*/ 0 h 761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4081" h="761674">
                  <a:moveTo>
                    <a:pt x="0" y="0"/>
                  </a:moveTo>
                  <a:lnTo>
                    <a:pt x="0" y="384341"/>
                  </a:lnTo>
                  <a:lnTo>
                    <a:pt x="219290" y="384341"/>
                  </a:lnTo>
                  <a:cubicBezTo>
                    <a:pt x="215509" y="502750"/>
                    <a:pt x="118468" y="596803"/>
                    <a:pt x="0" y="596883"/>
                  </a:cubicBezTo>
                  <a:lnTo>
                    <a:pt x="0" y="761675"/>
                  </a:lnTo>
                  <a:cubicBezTo>
                    <a:pt x="209812" y="761701"/>
                    <a:pt x="380822" y="593351"/>
                    <a:pt x="384082" y="383562"/>
                  </a:cubicBezTo>
                  <a:lnTo>
                    <a:pt x="384082" y="383562"/>
                  </a:lnTo>
                  <a:lnTo>
                    <a:pt x="384082" y="0"/>
                  </a:lnTo>
                  <a:close/>
                </a:path>
              </a:pathLst>
            </a:custGeom>
            <a:solidFill>
              <a:schemeClr val="bg1"/>
            </a:solidFill>
            <a:ln w="25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4EF9925-DC5A-8854-577F-6E8E861EF526}"/>
                </a:ext>
              </a:extLst>
            </p:cNvPr>
            <p:cNvSpPr/>
            <p:nvPr/>
          </p:nvSpPr>
          <p:spPr>
            <a:xfrm>
              <a:off x="-40737" y="1846363"/>
              <a:ext cx="384081" cy="761674"/>
            </a:xfrm>
            <a:custGeom>
              <a:avLst/>
              <a:gdLst>
                <a:gd name="connsiteX0" fmla="*/ 0 w 384081"/>
                <a:gd name="connsiteY0" fmla="*/ 0 h 761674"/>
                <a:gd name="connsiteX1" fmla="*/ 0 w 384081"/>
                <a:gd name="connsiteY1" fmla="*/ 384341 h 761674"/>
                <a:gd name="connsiteX2" fmla="*/ 219290 w 384081"/>
                <a:gd name="connsiteY2" fmla="*/ 384341 h 761674"/>
                <a:gd name="connsiteX3" fmla="*/ 0 w 384081"/>
                <a:gd name="connsiteY3" fmla="*/ 596883 h 761674"/>
                <a:gd name="connsiteX4" fmla="*/ 0 w 384081"/>
                <a:gd name="connsiteY4" fmla="*/ 761675 h 761674"/>
                <a:gd name="connsiteX5" fmla="*/ 384081 w 384081"/>
                <a:gd name="connsiteY5" fmla="*/ 383562 h 761674"/>
                <a:gd name="connsiteX6" fmla="*/ 384081 w 384081"/>
                <a:gd name="connsiteY6" fmla="*/ 383562 h 761674"/>
                <a:gd name="connsiteX7" fmla="*/ 384081 w 384081"/>
                <a:gd name="connsiteY7" fmla="*/ 0 h 761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4081" h="761674">
                  <a:moveTo>
                    <a:pt x="0" y="0"/>
                  </a:moveTo>
                  <a:lnTo>
                    <a:pt x="0" y="384341"/>
                  </a:lnTo>
                  <a:lnTo>
                    <a:pt x="219290" y="384341"/>
                  </a:lnTo>
                  <a:cubicBezTo>
                    <a:pt x="215644" y="502809"/>
                    <a:pt x="118523" y="596940"/>
                    <a:pt x="0" y="596883"/>
                  </a:cubicBezTo>
                  <a:lnTo>
                    <a:pt x="0" y="761675"/>
                  </a:lnTo>
                  <a:cubicBezTo>
                    <a:pt x="209812" y="761701"/>
                    <a:pt x="380822" y="593351"/>
                    <a:pt x="384081" y="383562"/>
                  </a:cubicBezTo>
                  <a:lnTo>
                    <a:pt x="384081" y="383562"/>
                  </a:lnTo>
                  <a:lnTo>
                    <a:pt x="384081" y="0"/>
                  </a:lnTo>
                  <a:close/>
                </a:path>
              </a:pathLst>
            </a:custGeom>
            <a:solidFill>
              <a:schemeClr val="accent1"/>
            </a:solidFill>
            <a:ln w="25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FBD80C5-7AE8-BA0A-4E7C-181F721E9E95}"/>
                </a:ext>
              </a:extLst>
            </p:cNvPr>
            <p:cNvSpPr/>
            <p:nvPr/>
          </p:nvSpPr>
          <p:spPr>
            <a:xfrm>
              <a:off x="535903" y="1846363"/>
              <a:ext cx="384081" cy="761674"/>
            </a:xfrm>
            <a:custGeom>
              <a:avLst/>
              <a:gdLst>
                <a:gd name="connsiteX0" fmla="*/ 0 w 384081"/>
                <a:gd name="connsiteY0" fmla="*/ 0 h 761674"/>
                <a:gd name="connsiteX1" fmla="*/ 0 w 384081"/>
                <a:gd name="connsiteY1" fmla="*/ 384341 h 761674"/>
                <a:gd name="connsiteX2" fmla="*/ 219290 w 384081"/>
                <a:gd name="connsiteY2" fmla="*/ 384341 h 761674"/>
                <a:gd name="connsiteX3" fmla="*/ 0 w 384081"/>
                <a:gd name="connsiteY3" fmla="*/ 596883 h 761674"/>
                <a:gd name="connsiteX4" fmla="*/ 0 w 384081"/>
                <a:gd name="connsiteY4" fmla="*/ 761675 h 761674"/>
                <a:gd name="connsiteX5" fmla="*/ 384082 w 384081"/>
                <a:gd name="connsiteY5" fmla="*/ 383562 h 761674"/>
                <a:gd name="connsiteX6" fmla="*/ 384082 w 384081"/>
                <a:gd name="connsiteY6" fmla="*/ 383562 h 761674"/>
                <a:gd name="connsiteX7" fmla="*/ 384082 w 384081"/>
                <a:gd name="connsiteY7" fmla="*/ 0 h 761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4081" h="761674">
                  <a:moveTo>
                    <a:pt x="0" y="0"/>
                  </a:moveTo>
                  <a:lnTo>
                    <a:pt x="0" y="384341"/>
                  </a:lnTo>
                  <a:lnTo>
                    <a:pt x="219290" y="384341"/>
                  </a:lnTo>
                  <a:cubicBezTo>
                    <a:pt x="215509" y="502750"/>
                    <a:pt x="118468" y="596803"/>
                    <a:pt x="0" y="596883"/>
                  </a:cubicBezTo>
                  <a:lnTo>
                    <a:pt x="0" y="761675"/>
                  </a:lnTo>
                  <a:cubicBezTo>
                    <a:pt x="209812" y="761701"/>
                    <a:pt x="380822" y="593351"/>
                    <a:pt x="384082" y="383562"/>
                  </a:cubicBezTo>
                  <a:lnTo>
                    <a:pt x="384082" y="383562"/>
                  </a:lnTo>
                  <a:lnTo>
                    <a:pt x="384082" y="0"/>
                  </a:lnTo>
                  <a:close/>
                </a:path>
              </a:pathLst>
            </a:custGeom>
            <a:solidFill>
              <a:schemeClr val="accent1"/>
            </a:solidFill>
            <a:ln w="25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244A32C-ACE0-FA50-FFEA-EDDCAC802DC6}"/>
              </a:ext>
            </a:extLst>
          </p:cNvPr>
          <p:cNvGrpSpPr/>
          <p:nvPr/>
        </p:nvGrpSpPr>
        <p:grpSpPr>
          <a:xfrm>
            <a:off x="2282447" y="3793263"/>
            <a:ext cx="585360" cy="498715"/>
            <a:chOff x="-884425" y="2762248"/>
            <a:chExt cx="996282" cy="848813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E319BE6-CA83-4F0D-BAF0-5CB8DD4B6122}"/>
                </a:ext>
              </a:extLst>
            </p:cNvPr>
            <p:cNvSpPr/>
            <p:nvPr/>
          </p:nvSpPr>
          <p:spPr>
            <a:xfrm>
              <a:off x="-307784" y="2762248"/>
              <a:ext cx="384081" cy="762453"/>
            </a:xfrm>
            <a:custGeom>
              <a:avLst/>
              <a:gdLst>
                <a:gd name="connsiteX0" fmla="*/ 384081 w 384081"/>
                <a:gd name="connsiteY0" fmla="*/ 762454 h 762453"/>
                <a:gd name="connsiteX1" fmla="*/ 384081 w 384081"/>
                <a:gd name="connsiteY1" fmla="*/ 378113 h 762453"/>
                <a:gd name="connsiteX2" fmla="*/ 164792 w 384081"/>
                <a:gd name="connsiteY2" fmla="*/ 378113 h 762453"/>
                <a:gd name="connsiteX3" fmla="*/ 384081 w 384081"/>
                <a:gd name="connsiteY3" fmla="*/ 165570 h 762453"/>
                <a:gd name="connsiteX4" fmla="*/ 384081 w 384081"/>
                <a:gd name="connsiteY4" fmla="*/ 0 h 762453"/>
                <a:gd name="connsiteX5" fmla="*/ 0 w 384081"/>
                <a:gd name="connsiteY5" fmla="*/ 378113 h 762453"/>
                <a:gd name="connsiteX6" fmla="*/ 0 w 384081"/>
                <a:gd name="connsiteY6" fmla="*/ 378113 h 762453"/>
                <a:gd name="connsiteX7" fmla="*/ 0 w 384081"/>
                <a:gd name="connsiteY7" fmla="*/ 762454 h 762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4081" h="762453">
                  <a:moveTo>
                    <a:pt x="384081" y="762454"/>
                  </a:moveTo>
                  <a:lnTo>
                    <a:pt x="384081" y="378113"/>
                  </a:lnTo>
                  <a:lnTo>
                    <a:pt x="164792" y="378113"/>
                  </a:lnTo>
                  <a:cubicBezTo>
                    <a:pt x="168438" y="259644"/>
                    <a:pt x="265559" y="165513"/>
                    <a:pt x="384081" y="165570"/>
                  </a:cubicBezTo>
                  <a:lnTo>
                    <a:pt x="384081" y="0"/>
                  </a:lnTo>
                  <a:cubicBezTo>
                    <a:pt x="174269" y="-26"/>
                    <a:pt x="3259" y="168324"/>
                    <a:pt x="0" y="378113"/>
                  </a:cubicBezTo>
                  <a:lnTo>
                    <a:pt x="0" y="378113"/>
                  </a:lnTo>
                  <a:lnTo>
                    <a:pt x="0" y="762454"/>
                  </a:lnTo>
                  <a:close/>
                </a:path>
              </a:pathLst>
            </a:custGeom>
            <a:solidFill>
              <a:schemeClr val="bg1"/>
            </a:solidFill>
            <a:ln w="25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0F3DC7E-BD6B-3B7D-A496-1A21458AA11E}"/>
                </a:ext>
              </a:extLst>
            </p:cNvPr>
            <p:cNvSpPr/>
            <p:nvPr/>
          </p:nvSpPr>
          <p:spPr>
            <a:xfrm>
              <a:off x="-884425" y="2762248"/>
              <a:ext cx="384081" cy="762453"/>
            </a:xfrm>
            <a:custGeom>
              <a:avLst/>
              <a:gdLst>
                <a:gd name="connsiteX0" fmla="*/ 384081 w 384081"/>
                <a:gd name="connsiteY0" fmla="*/ 762454 h 762453"/>
                <a:gd name="connsiteX1" fmla="*/ 384081 w 384081"/>
                <a:gd name="connsiteY1" fmla="*/ 378113 h 762453"/>
                <a:gd name="connsiteX2" fmla="*/ 164792 w 384081"/>
                <a:gd name="connsiteY2" fmla="*/ 378113 h 762453"/>
                <a:gd name="connsiteX3" fmla="*/ 384081 w 384081"/>
                <a:gd name="connsiteY3" fmla="*/ 165570 h 762453"/>
                <a:gd name="connsiteX4" fmla="*/ 384081 w 384081"/>
                <a:gd name="connsiteY4" fmla="*/ 0 h 762453"/>
                <a:gd name="connsiteX5" fmla="*/ 0 w 384081"/>
                <a:gd name="connsiteY5" fmla="*/ 378113 h 762453"/>
                <a:gd name="connsiteX6" fmla="*/ 0 w 384081"/>
                <a:gd name="connsiteY6" fmla="*/ 378113 h 762453"/>
                <a:gd name="connsiteX7" fmla="*/ 0 w 384081"/>
                <a:gd name="connsiteY7" fmla="*/ 762454 h 762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4081" h="762453">
                  <a:moveTo>
                    <a:pt x="384081" y="762454"/>
                  </a:moveTo>
                  <a:lnTo>
                    <a:pt x="384081" y="378113"/>
                  </a:lnTo>
                  <a:lnTo>
                    <a:pt x="164792" y="378113"/>
                  </a:lnTo>
                  <a:cubicBezTo>
                    <a:pt x="168573" y="259704"/>
                    <a:pt x="265613" y="165651"/>
                    <a:pt x="384081" y="165570"/>
                  </a:cubicBezTo>
                  <a:lnTo>
                    <a:pt x="384081" y="0"/>
                  </a:lnTo>
                  <a:cubicBezTo>
                    <a:pt x="174269" y="-26"/>
                    <a:pt x="3259" y="168324"/>
                    <a:pt x="0" y="378113"/>
                  </a:cubicBezTo>
                  <a:lnTo>
                    <a:pt x="0" y="378113"/>
                  </a:lnTo>
                  <a:lnTo>
                    <a:pt x="0" y="762454"/>
                  </a:lnTo>
                  <a:close/>
                </a:path>
              </a:pathLst>
            </a:custGeom>
            <a:solidFill>
              <a:schemeClr val="bg1"/>
            </a:solidFill>
            <a:ln w="25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31FAFC1-1DBB-CB38-2487-BABA4CF51041}"/>
                </a:ext>
              </a:extLst>
            </p:cNvPr>
            <p:cNvSpPr/>
            <p:nvPr/>
          </p:nvSpPr>
          <p:spPr>
            <a:xfrm>
              <a:off x="-272224" y="2848608"/>
              <a:ext cx="384081" cy="762453"/>
            </a:xfrm>
            <a:custGeom>
              <a:avLst/>
              <a:gdLst>
                <a:gd name="connsiteX0" fmla="*/ 384081 w 384081"/>
                <a:gd name="connsiteY0" fmla="*/ 762454 h 762453"/>
                <a:gd name="connsiteX1" fmla="*/ 384081 w 384081"/>
                <a:gd name="connsiteY1" fmla="*/ 378113 h 762453"/>
                <a:gd name="connsiteX2" fmla="*/ 164792 w 384081"/>
                <a:gd name="connsiteY2" fmla="*/ 378113 h 762453"/>
                <a:gd name="connsiteX3" fmla="*/ 384081 w 384081"/>
                <a:gd name="connsiteY3" fmla="*/ 165570 h 762453"/>
                <a:gd name="connsiteX4" fmla="*/ 384081 w 384081"/>
                <a:gd name="connsiteY4" fmla="*/ 0 h 762453"/>
                <a:gd name="connsiteX5" fmla="*/ 0 w 384081"/>
                <a:gd name="connsiteY5" fmla="*/ 378113 h 762453"/>
                <a:gd name="connsiteX6" fmla="*/ 0 w 384081"/>
                <a:gd name="connsiteY6" fmla="*/ 378113 h 762453"/>
                <a:gd name="connsiteX7" fmla="*/ 0 w 384081"/>
                <a:gd name="connsiteY7" fmla="*/ 762454 h 762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4081" h="762453">
                  <a:moveTo>
                    <a:pt x="384081" y="762454"/>
                  </a:moveTo>
                  <a:lnTo>
                    <a:pt x="384081" y="378113"/>
                  </a:lnTo>
                  <a:lnTo>
                    <a:pt x="164792" y="378113"/>
                  </a:lnTo>
                  <a:cubicBezTo>
                    <a:pt x="168438" y="259644"/>
                    <a:pt x="265559" y="165513"/>
                    <a:pt x="384081" y="165570"/>
                  </a:cubicBezTo>
                  <a:lnTo>
                    <a:pt x="384081" y="0"/>
                  </a:lnTo>
                  <a:cubicBezTo>
                    <a:pt x="174269" y="-26"/>
                    <a:pt x="3259" y="168324"/>
                    <a:pt x="0" y="378113"/>
                  </a:cubicBezTo>
                  <a:lnTo>
                    <a:pt x="0" y="378113"/>
                  </a:lnTo>
                  <a:lnTo>
                    <a:pt x="0" y="762454"/>
                  </a:lnTo>
                  <a:close/>
                </a:path>
              </a:pathLst>
            </a:custGeom>
            <a:solidFill>
              <a:schemeClr val="accent1"/>
            </a:solidFill>
            <a:ln w="25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7322235-7CC2-713F-DECE-7AFFDD988C2A}"/>
                </a:ext>
              </a:extLst>
            </p:cNvPr>
            <p:cNvSpPr/>
            <p:nvPr/>
          </p:nvSpPr>
          <p:spPr>
            <a:xfrm>
              <a:off x="-848865" y="2848608"/>
              <a:ext cx="384081" cy="762453"/>
            </a:xfrm>
            <a:custGeom>
              <a:avLst/>
              <a:gdLst>
                <a:gd name="connsiteX0" fmla="*/ 384081 w 384081"/>
                <a:gd name="connsiteY0" fmla="*/ 762454 h 762453"/>
                <a:gd name="connsiteX1" fmla="*/ 384081 w 384081"/>
                <a:gd name="connsiteY1" fmla="*/ 378113 h 762453"/>
                <a:gd name="connsiteX2" fmla="*/ 164792 w 384081"/>
                <a:gd name="connsiteY2" fmla="*/ 378113 h 762453"/>
                <a:gd name="connsiteX3" fmla="*/ 384081 w 384081"/>
                <a:gd name="connsiteY3" fmla="*/ 165570 h 762453"/>
                <a:gd name="connsiteX4" fmla="*/ 384081 w 384081"/>
                <a:gd name="connsiteY4" fmla="*/ 0 h 762453"/>
                <a:gd name="connsiteX5" fmla="*/ 0 w 384081"/>
                <a:gd name="connsiteY5" fmla="*/ 378113 h 762453"/>
                <a:gd name="connsiteX6" fmla="*/ 0 w 384081"/>
                <a:gd name="connsiteY6" fmla="*/ 378113 h 762453"/>
                <a:gd name="connsiteX7" fmla="*/ 0 w 384081"/>
                <a:gd name="connsiteY7" fmla="*/ 762454 h 762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4081" h="762453">
                  <a:moveTo>
                    <a:pt x="384081" y="762454"/>
                  </a:moveTo>
                  <a:lnTo>
                    <a:pt x="384081" y="378113"/>
                  </a:lnTo>
                  <a:lnTo>
                    <a:pt x="164792" y="378113"/>
                  </a:lnTo>
                  <a:cubicBezTo>
                    <a:pt x="168573" y="259704"/>
                    <a:pt x="265613" y="165651"/>
                    <a:pt x="384081" y="165570"/>
                  </a:cubicBezTo>
                  <a:lnTo>
                    <a:pt x="384081" y="0"/>
                  </a:lnTo>
                  <a:cubicBezTo>
                    <a:pt x="174269" y="-26"/>
                    <a:pt x="3259" y="168324"/>
                    <a:pt x="0" y="378113"/>
                  </a:cubicBezTo>
                  <a:lnTo>
                    <a:pt x="0" y="378113"/>
                  </a:lnTo>
                  <a:lnTo>
                    <a:pt x="0" y="762454"/>
                  </a:lnTo>
                  <a:close/>
                </a:path>
              </a:pathLst>
            </a:custGeom>
            <a:solidFill>
              <a:schemeClr val="accent1"/>
            </a:solidFill>
            <a:ln w="25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C774A6D-7255-F7A4-F7B0-FBBE9DB6DA8C}"/>
              </a:ext>
            </a:extLst>
          </p:cNvPr>
          <p:cNvSpPr/>
          <p:nvPr/>
        </p:nvSpPr>
        <p:spPr>
          <a:xfrm>
            <a:off x="983954" y="1797540"/>
            <a:ext cx="2174894" cy="1369606"/>
          </a:xfrm>
          <a:custGeom>
            <a:avLst/>
            <a:gdLst>
              <a:gd name="connsiteX0" fmla="*/ 0 w 5437187"/>
              <a:gd name="connsiteY0" fmla="*/ 0 h 1532556"/>
              <a:gd name="connsiteX1" fmla="*/ 5437187 w 5437187"/>
              <a:gd name="connsiteY1" fmla="*/ 0 h 1532556"/>
              <a:gd name="connsiteX2" fmla="*/ 5437187 w 5437187"/>
              <a:gd name="connsiteY2" fmla="*/ 1532556 h 1532556"/>
              <a:gd name="connsiteX3" fmla="*/ 0 w 5437187"/>
              <a:gd name="connsiteY3" fmla="*/ 1532556 h 1532556"/>
              <a:gd name="connsiteX4" fmla="*/ 0 w 5437187"/>
              <a:gd name="connsiteY4" fmla="*/ 0 h 153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37187" h="1532556">
                <a:moveTo>
                  <a:pt x="0" y="0"/>
                </a:moveTo>
                <a:lnTo>
                  <a:pt x="5437187" y="0"/>
                </a:lnTo>
                <a:lnTo>
                  <a:pt x="5437187" y="1532556"/>
                </a:lnTo>
                <a:lnTo>
                  <a:pt x="0" y="153255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9540" tIns="129540" rIns="129540" bIns="129540" numCol="1" spcCol="1270" anchor="t" anchorCtr="0">
            <a:spAutoFit/>
          </a:bodyPr>
          <a:lstStyle/>
          <a:p>
            <a:pPr marL="0" lvl="0" indent="0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>
                <a:solidFill>
                  <a:schemeClr val="tx1"/>
                </a:solidFill>
              </a:rPr>
              <a:t>Find the agency / right role for you – inspired and encouraged </a:t>
            </a:r>
            <a:endParaRPr lang="en-GB" sz="2000" kern="1200" dirty="0">
              <a:solidFill>
                <a:schemeClr val="tx1"/>
              </a:solidFill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6420807-479B-17C2-CD50-F3DC371E867B}"/>
              </a:ext>
            </a:extLst>
          </p:cNvPr>
          <p:cNvSpPr/>
          <p:nvPr/>
        </p:nvSpPr>
        <p:spPr>
          <a:xfrm>
            <a:off x="252617" y="1825239"/>
            <a:ext cx="830336" cy="1369606"/>
          </a:xfrm>
          <a:custGeom>
            <a:avLst/>
            <a:gdLst>
              <a:gd name="connsiteX0" fmla="*/ 0 w 5437187"/>
              <a:gd name="connsiteY0" fmla="*/ 0 h 1532556"/>
              <a:gd name="connsiteX1" fmla="*/ 5437187 w 5437187"/>
              <a:gd name="connsiteY1" fmla="*/ 0 h 1532556"/>
              <a:gd name="connsiteX2" fmla="*/ 5437187 w 5437187"/>
              <a:gd name="connsiteY2" fmla="*/ 1532556 h 1532556"/>
              <a:gd name="connsiteX3" fmla="*/ 0 w 5437187"/>
              <a:gd name="connsiteY3" fmla="*/ 1532556 h 1532556"/>
              <a:gd name="connsiteX4" fmla="*/ 0 w 5437187"/>
              <a:gd name="connsiteY4" fmla="*/ 0 h 153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37187" h="1532556">
                <a:moveTo>
                  <a:pt x="0" y="0"/>
                </a:moveTo>
                <a:lnTo>
                  <a:pt x="5437187" y="0"/>
                </a:lnTo>
                <a:lnTo>
                  <a:pt x="5437187" y="1532556"/>
                </a:lnTo>
                <a:lnTo>
                  <a:pt x="0" y="153255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9540" tIns="129540" rIns="129540" bIns="129540" numCol="1" spcCol="1270" anchor="ctr" anchorCtr="0">
            <a:spAutoFit/>
          </a:bodyPr>
          <a:lstStyle/>
          <a:p>
            <a:pPr marL="0" lvl="0" indent="0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8000" kern="1200" dirty="0">
                <a:solidFill>
                  <a:schemeClr val="accent1"/>
                </a:solidFill>
              </a:rPr>
              <a:t>1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19C01A7-DEED-3338-629D-33E7458B71FF}"/>
              </a:ext>
            </a:extLst>
          </p:cNvPr>
          <p:cNvCxnSpPr/>
          <p:nvPr/>
        </p:nvCxnSpPr>
        <p:spPr>
          <a:xfrm>
            <a:off x="980351" y="1937482"/>
            <a:ext cx="0" cy="1136833"/>
          </a:xfrm>
          <a:prstGeom prst="line">
            <a:avLst/>
          </a:prstGeom>
          <a:ln w="19050" cap="sq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88F02F8C-AF74-6FEE-8DBC-2C4C2F4BFDB5}"/>
              </a:ext>
            </a:extLst>
          </p:cNvPr>
          <p:cNvSpPr/>
          <p:nvPr/>
        </p:nvSpPr>
        <p:spPr>
          <a:xfrm>
            <a:off x="3896361" y="1797540"/>
            <a:ext cx="2174897" cy="1369606"/>
          </a:xfrm>
          <a:custGeom>
            <a:avLst/>
            <a:gdLst>
              <a:gd name="connsiteX0" fmla="*/ 0 w 5437187"/>
              <a:gd name="connsiteY0" fmla="*/ 0 h 1532556"/>
              <a:gd name="connsiteX1" fmla="*/ 5437187 w 5437187"/>
              <a:gd name="connsiteY1" fmla="*/ 0 h 1532556"/>
              <a:gd name="connsiteX2" fmla="*/ 5437187 w 5437187"/>
              <a:gd name="connsiteY2" fmla="*/ 1532556 h 1532556"/>
              <a:gd name="connsiteX3" fmla="*/ 0 w 5437187"/>
              <a:gd name="connsiteY3" fmla="*/ 1532556 h 1532556"/>
              <a:gd name="connsiteX4" fmla="*/ 0 w 5437187"/>
              <a:gd name="connsiteY4" fmla="*/ 0 h 153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37187" h="1532556">
                <a:moveTo>
                  <a:pt x="0" y="0"/>
                </a:moveTo>
                <a:lnTo>
                  <a:pt x="5437187" y="0"/>
                </a:lnTo>
                <a:lnTo>
                  <a:pt x="5437187" y="1532556"/>
                </a:lnTo>
                <a:lnTo>
                  <a:pt x="0" y="153255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9540" tIns="129540" rIns="129540" bIns="129540" numCol="1" spcCol="1270" anchor="t" anchorCtr="0">
            <a:spAutoFit/>
          </a:bodyPr>
          <a:lstStyle/>
          <a:p>
            <a:pPr marL="0" lvl="0" indent="0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>
                <a:solidFill>
                  <a:schemeClr val="tx1"/>
                </a:solidFill>
              </a:rPr>
              <a:t>Embrace </a:t>
            </a:r>
            <a:r>
              <a:rPr lang="en-US" sz="2000" kern="1200" dirty="0" err="1">
                <a:solidFill>
                  <a:schemeClr val="tx1"/>
                </a:solidFill>
              </a:rPr>
              <a:t>A.i.</a:t>
            </a:r>
            <a:r>
              <a:rPr lang="en-US" sz="2000" kern="1200" dirty="0">
                <a:solidFill>
                  <a:schemeClr val="tx1"/>
                </a:solidFill>
              </a:rPr>
              <a:t> – but use it wisely and retain the fundamentals 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8BD5D04F-B1B3-6146-117C-C8674BD3E81D}"/>
              </a:ext>
            </a:extLst>
          </p:cNvPr>
          <p:cNvSpPr/>
          <p:nvPr/>
        </p:nvSpPr>
        <p:spPr>
          <a:xfrm>
            <a:off x="3062426" y="1825239"/>
            <a:ext cx="830336" cy="1369606"/>
          </a:xfrm>
          <a:custGeom>
            <a:avLst/>
            <a:gdLst>
              <a:gd name="connsiteX0" fmla="*/ 0 w 5437187"/>
              <a:gd name="connsiteY0" fmla="*/ 0 h 1532556"/>
              <a:gd name="connsiteX1" fmla="*/ 5437187 w 5437187"/>
              <a:gd name="connsiteY1" fmla="*/ 0 h 1532556"/>
              <a:gd name="connsiteX2" fmla="*/ 5437187 w 5437187"/>
              <a:gd name="connsiteY2" fmla="*/ 1532556 h 1532556"/>
              <a:gd name="connsiteX3" fmla="*/ 0 w 5437187"/>
              <a:gd name="connsiteY3" fmla="*/ 1532556 h 1532556"/>
              <a:gd name="connsiteX4" fmla="*/ 0 w 5437187"/>
              <a:gd name="connsiteY4" fmla="*/ 0 h 153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37187" h="1532556">
                <a:moveTo>
                  <a:pt x="0" y="0"/>
                </a:moveTo>
                <a:lnTo>
                  <a:pt x="5437187" y="0"/>
                </a:lnTo>
                <a:lnTo>
                  <a:pt x="5437187" y="1532556"/>
                </a:lnTo>
                <a:lnTo>
                  <a:pt x="0" y="153255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9540" tIns="129540" rIns="129540" bIns="129540" numCol="1" spcCol="1270" anchor="ctr" anchorCtr="0">
            <a:spAutoFit/>
          </a:bodyPr>
          <a:lstStyle/>
          <a:p>
            <a:pPr marL="0" lvl="0" indent="0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8000" kern="1200" dirty="0">
                <a:solidFill>
                  <a:schemeClr val="accent1"/>
                </a:solidFill>
              </a:rPr>
              <a:t>2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A68E079-4638-6DBF-4097-41BAE199FC37}"/>
              </a:ext>
            </a:extLst>
          </p:cNvPr>
          <p:cNvCxnSpPr/>
          <p:nvPr/>
        </p:nvCxnSpPr>
        <p:spPr>
          <a:xfrm>
            <a:off x="3888237" y="1937482"/>
            <a:ext cx="0" cy="1136833"/>
          </a:xfrm>
          <a:prstGeom prst="line">
            <a:avLst/>
          </a:prstGeom>
          <a:ln w="19050" cap="sq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92FE4226-A990-D190-176C-DD10A5E07A0A}"/>
              </a:ext>
            </a:extLst>
          </p:cNvPr>
          <p:cNvSpPr/>
          <p:nvPr/>
        </p:nvSpPr>
        <p:spPr>
          <a:xfrm>
            <a:off x="6807791" y="1797540"/>
            <a:ext cx="2762621" cy="1369606"/>
          </a:xfrm>
          <a:custGeom>
            <a:avLst/>
            <a:gdLst>
              <a:gd name="connsiteX0" fmla="*/ 0 w 5437187"/>
              <a:gd name="connsiteY0" fmla="*/ 0 h 1532556"/>
              <a:gd name="connsiteX1" fmla="*/ 5437187 w 5437187"/>
              <a:gd name="connsiteY1" fmla="*/ 0 h 1532556"/>
              <a:gd name="connsiteX2" fmla="*/ 5437187 w 5437187"/>
              <a:gd name="connsiteY2" fmla="*/ 1532556 h 1532556"/>
              <a:gd name="connsiteX3" fmla="*/ 0 w 5437187"/>
              <a:gd name="connsiteY3" fmla="*/ 1532556 h 1532556"/>
              <a:gd name="connsiteX4" fmla="*/ 0 w 5437187"/>
              <a:gd name="connsiteY4" fmla="*/ 0 h 153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37187" h="1532556">
                <a:moveTo>
                  <a:pt x="0" y="0"/>
                </a:moveTo>
                <a:lnTo>
                  <a:pt x="5437187" y="0"/>
                </a:lnTo>
                <a:lnTo>
                  <a:pt x="5437187" y="1532556"/>
                </a:lnTo>
                <a:lnTo>
                  <a:pt x="0" y="153255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9540" tIns="129540" rIns="129540" bIns="129540" numCol="1" spcCol="1270" anchor="t" anchorCtr="0">
            <a:spAutoFit/>
          </a:bodyPr>
          <a:lstStyle/>
          <a:p>
            <a:pPr marL="0" lvl="0" indent="0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>
                <a:solidFill>
                  <a:schemeClr val="tx1"/>
                </a:solidFill>
              </a:rPr>
              <a:t>Celebrate your ‘human’ skills and collaborate with different stakeholders </a:t>
            </a: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0BA8ED98-762A-94BC-50CC-AB5AEE4505A3}"/>
              </a:ext>
            </a:extLst>
          </p:cNvPr>
          <p:cNvSpPr/>
          <p:nvPr/>
        </p:nvSpPr>
        <p:spPr>
          <a:xfrm>
            <a:off x="5974836" y="1825239"/>
            <a:ext cx="830336" cy="1369606"/>
          </a:xfrm>
          <a:custGeom>
            <a:avLst/>
            <a:gdLst>
              <a:gd name="connsiteX0" fmla="*/ 0 w 5437187"/>
              <a:gd name="connsiteY0" fmla="*/ 0 h 1532556"/>
              <a:gd name="connsiteX1" fmla="*/ 5437187 w 5437187"/>
              <a:gd name="connsiteY1" fmla="*/ 0 h 1532556"/>
              <a:gd name="connsiteX2" fmla="*/ 5437187 w 5437187"/>
              <a:gd name="connsiteY2" fmla="*/ 1532556 h 1532556"/>
              <a:gd name="connsiteX3" fmla="*/ 0 w 5437187"/>
              <a:gd name="connsiteY3" fmla="*/ 1532556 h 1532556"/>
              <a:gd name="connsiteX4" fmla="*/ 0 w 5437187"/>
              <a:gd name="connsiteY4" fmla="*/ 0 h 153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37187" h="1532556">
                <a:moveTo>
                  <a:pt x="0" y="0"/>
                </a:moveTo>
                <a:lnTo>
                  <a:pt x="5437187" y="0"/>
                </a:lnTo>
                <a:lnTo>
                  <a:pt x="5437187" y="1532556"/>
                </a:lnTo>
                <a:lnTo>
                  <a:pt x="0" y="153255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9540" tIns="129540" rIns="129540" bIns="129540" numCol="1" spcCol="1270" anchor="ctr" anchorCtr="0">
            <a:spAutoFit/>
          </a:bodyPr>
          <a:lstStyle/>
          <a:p>
            <a:pPr marL="0" lvl="0" indent="0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8000" kern="1200" dirty="0">
                <a:solidFill>
                  <a:schemeClr val="accent1"/>
                </a:solidFill>
              </a:rPr>
              <a:t>3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9E1572B-56CC-3BB3-0CEA-F171036CE808}"/>
              </a:ext>
            </a:extLst>
          </p:cNvPr>
          <p:cNvCxnSpPr/>
          <p:nvPr/>
        </p:nvCxnSpPr>
        <p:spPr>
          <a:xfrm>
            <a:off x="6813029" y="1937482"/>
            <a:ext cx="0" cy="1136833"/>
          </a:xfrm>
          <a:prstGeom prst="line">
            <a:avLst/>
          </a:prstGeom>
          <a:ln w="19050" cap="sq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3EFB3E89-1BBC-42DE-98F9-F3D1944E369D}"/>
              </a:ext>
            </a:extLst>
          </p:cNvPr>
          <p:cNvSpPr/>
          <p:nvPr/>
        </p:nvSpPr>
        <p:spPr>
          <a:xfrm>
            <a:off x="10306944" y="1936039"/>
            <a:ext cx="1632439" cy="1092607"/>
          </a:xfrm>
          <a:custGeom>
            <a:avLst/>
            <a:gdLst>
              <a:gd name="connsiteX0" fmla="*/ 0 w 5437187"/>
              <a:gd name="connsiteY0" fmla="*/ 0 h 1532556"/>
              <a:gd name="connsiteX1" fmla="*/ 5437187 w 5437187"/>
              <a:gd name="connsiteY1" fmla="*/ 0 h 1532556"/>
              <a:gd name="connsiteX2" fmla="*/ 5437187 w 5437187"/>
              <a:gd name="connsiteY2" fmla="*/ 1532556 h 1532556"/>
              <a:gd name="connsiteX3" fmla="*/ 0 w 5437187"/>
              <a:gd name="connsiteY3" fmla="*/ 1532556 h 1532556"/>
              <a:gd name="connsiteX4" fmla="*/ 0 w 5437187"/>
              <a:gd name="connsiteY4" fmla="*/ 0 h 153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37187" h="1532556">
                <a:moveTo>
                  <a:pt x="0" y="0"/>
                </a:moveTo>
                <a:lnTo>
                  <a:pt x="5437187" y="0"/>
                </a:lnTo>
                <a:lnTo>
                  <a:pt x="5437187" y="1532556"/>
                </a:lnTo>
                <a:lnTo>
                  <a:pt x="0" y="153255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9540" tIns="129540" rIns="129540" bIns="129540" numCol="1" spcCol="1270" anchor="t" anchorCtr="0">
            <a:spAutoFit/>
          </a:bodyPr>
          <a:lstStyle/>
          <a:p>
            <a:pPr marL="0" lvl="0" indent="0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>
                <a:solidFill>
                  <a:schemeClr val="tx1"/>
                </a:solidFill>
              </a:rPr>
              <a:t>Collaborate with each other! </a:t>
            </a: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564BB9A3-35CD-F891-DB43-B77C62A537C4}"/>
              </a:ext>
            </a:extLst>
          </p:cNvPr>
          <p:cNvSpPr/>
          <p:nvPr/>
        </p:nvSpPr>
        <p:spPr>
          <a:xfrm>
            <a:off x="9473989" y="1825239"/>
            <a:ext cx="830336" cy="1369606"/>
          </a:xfrm>
          <a:custGeom>
            <a:avLst/>
            <a:gdLst>
              <a:gd name="connsiteX0" fmla="*/ 0 w 5437187"/>
              <a:gd name="connsiteY0" fmla="*/ 0 h 1532556"/>
              <a:gd name="connsiteX1" fmla="*/ 5437187 w 5437187"/>
              <a:gd name="connsiteY1" fmla="*/ 0 h 1532556"/>
              <a:gd name="connsiteX2" fmla="*/ 5437187 w 5437187"/>
              <a:gd name="connsiteY2" fmla="*/ 1532556 h 1532556"/>
              <a:gd name="connsiteX3" fmla="*/ 0 w 5437187"/>
              <a:gd name="connsiteY3" fmla="*/ 1532556 h 1532556"/>
              <a:gd name="connsiteX4" fmla="*/ 0 w 5437187"/>
              <a:gd name="connsiteY4" fmla="*/ 0 h 153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37187" h="1532556">
                <a:moveTo>
                  <a:pt x="0" y="0"/>
                </a:moveTo>
                <a:lnTo>
                  <a:pt x="5437187" y="0"/>
                </a:lnTo>
                <a:lnTo>
                  <a:pt x="5437187" y="1532556"/>
                </a:lnTo>
                <a:lnTo>
                  <a:pt x="0" y="153255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9540" tIns="129540" rIns="129540" bIns="129540" numCol="1" spcCol="1270" anchor="ctr" anchorCtr="0">
            <a:spAutoFit/>
          </a:bodyPr>
          <a:lstStyle/>
          <a:p>
            <a:pPr marL="0" lvl="0" indent="0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8000" kern="1200" dirty="0">
                <a:solidFill>
                  <a:schemeClr val="accent1"/>
                </a:solidFill>
              </a:rPr>
              <a:t>4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BD002A6-4678-9A9D-A7D7-AB6B8A77EB0D}"/>
              </a:ext>
            </a:extLst>
          </p:cNvPr>
          <p:cNvCxnSpPr/>
          <p:nvPr/>
        </p:nvCxnSpPr>
        <p:spPr>
          <a:xfrm>
            <a:off x="10312182" y="1937482"/>
            <a:ext cx="0" cy="1136833"/>
          </a:xfrm>
          <a:prstGeom prst="line">
            <a:avLst/>
          </a:prstGeom>
          <a:ln w="19050" cap="sq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07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ectangle 148">
            <a:extLst>
              <a:ext uri="{FF2B5EF4-FFF2-40B4-BE49-F238E27FC236}">
                <a16:creationId xmlns:a16="http://schemas.microsoft.com/office/drawing/2014/main" id="{D77BA1B3-4AA2-5EDC-A750-08A5080DE325}"/>
              </a:ext>
            </a:extLst>
          </p:cNvPr>
          <p:cNvSpPr/>
          <p:nvPr/>
        </p:nvSpPr>
        <p:spPr>
          <a:xfrm>
            <a:off x="3922" y="4680726"/>
            <a:ext cx="12192000" cy="21772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" tIns="0" rIns="180000" bIns="144000" rtlCol="0" anchor="ctr"/>
          <a:lstStyle/>
          <a:p>
            <a:r>
              <a:rPr lang="en-GB" sz="2800" dirty="0">
                <a:latin typeface="+mj-lt"/>
              </a:rPr>
              <a:t>What </a:t>
            </a:r>
            <a:br>
              <a:rPr lang="en-GB" sz="2800" dirty="0">
                <a:latin typeface="+mj-lt"/>
              </a:rPr>
            </a:br>
            <a:r>
              <a:rPr lang="en-GB" sz="2800" dirty="0">
                <a:latin typeface="+mj-lt"/>
              </a:rPr>
              <a:t>helped?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296CD5-A927-2E21-FB10-9242B54BE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4889500" cy="774743"/>
          </a:xfrm>
        </p:spPr>
        <p:txBody>
          <a:bodyPr/>
          <a:lstStyle/>
          <a:p>
            <a:r>
              <a:rPr lang="en-GB" dirty="0"/>
              <a:t>My </a:t>
            </a:r>
            <a:r>
              <a:rPr lang="en-GB" dirty="0" err="1"/>
              <a:t>medcomms</a:t>
            </a:r>
            <a:r>
              <a:rPr lang="en-GB" dirty="0"/>
              <a:t> journey… that has informed my perspective  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20ED47B-503E-31A3-2916-CDB971423795}"/>
              </a:ext>
            </a:extLst>
          </p:cNvPr>
          <p:cNvGrpSpPr/>
          <p:nvPr/>
        </p:nvGrpSpPr>
        <p:grpSpPr>
          <a:xfrm>
            <a:off x="-3175" y="251737"/>
            <a:ext cx="12195175" cy="4807781"/>
            <a:chOff x="-3175" y="1892402"/>
            <a:chExt cx="12195175" cy="4807781"/>
          </a:xfrm>
        </p:grpSpPr>
        <p:grpSp>
          <p:nvGrpSpPr>
            <p:cNvPr id="44" name="Group 4">
              <a:extLst>
                <a:ext uri="{FF2B5EF4-FFF2-40B4-BE49-F238E27FC236}">
                  <a16:creationId xmlns:a16="http://schemas.microsoft.com/office/drawing/2014/main" id="{B9D418CE-5957-CB42-FDCC-0D2E330500A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3175" y="2630527"/>
              <a:ext cx="12195175" cy="4069656"/>
              <a:chOff x="-2" y="446"/>
              <a:chExt cx="7682" cy="3430"/>
            </a:xfrm>
          </p:grpSpPr>
          <p:sp>
            <p:nvSpPr>
              <p:cNvPr id="46" name="Freeform 5">
                <a:extLst>
                  <a:ext uri="{FF2B5EF4-FFF2-40B4-BE49-F238E27FC236}">
                    <a16:creationId xmlns:a16="http://schemas.microsoft.com/office/drawing/2014/main" id="{606EE305-6A0B-28D2-AB68-6D95912AF6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" y="446"/>
                <a:ext cx="7682" cy="3430"/>
              </a:xfrm>
              <a:custGeom>
                <a:avLst/>
                <a:gdLst>
                  <a:gd name="T0" fmla="*/ 3226 w 3844"/>
                  <a:gd name="T1" fmla="*/ 3 h 1715"/>
                  <a:gd name="T2" fmla="*/ 2987 w 3844"/>
                  <a:gd name="T3" fmla="*/ 21 h 1715"/>
                  <a:gd name="T4" fmla="*/ 2853 w 3844"/>
                  <a:gd name="T5" fmla="*/ 83 h 1715"/>
                  <a:gd name="T6" fmla="*/ 2848 w 3844"/>
                  <a:gd name="T7" fmla="*/ 272 h 1715"/>
                  <a:gd name="T8" fmla="*/ 3038 w 3844"/>
                  <a:gd name="T9" fmla="*/ 400 h 1715"/>
                  <a:gd name="T10" fmla="*/ 3478 w 3844"/>
                  <a:gd name="T11" fmla="*/ 586 h 1715"/>
                  <a:gd name="T12" fmla="*/ 3607 w 3844"/>
                  <a:gd name="T13" fmla="*/ 711 h 1715"/>
                  <a:gd name="T14" fmla="*/ 3562 w 3844"/>
                  <a:gd name="T15" fmla="*/ 838 h 1715"/>
                  <a:gd name="T16" fmla="*/ 3359 w 3844"/>
                  <a:gd name="T17" fmla="*/ 885 h 1715"/>
                  <a:gd name="T18" fmla="*/ 3159 w 3844"/>
                  <a:gd name="T19" fmla="*/ 866 h 1715"/>
                  <a:gd name="T20" fmla="*/ 2254 w 3844"/>
                  <a:gd name="T21" fmla="*/ 615 h 1715"/>
                  <a:gd name="T22" fmla="*/ 1950 w 3844"/>
                  <a:gd name="T23" fmla="*/ 532 h 1715"/>
                  <a:gd name="T24" fmla="*/ 1669 w 3844"/>
                  <a:gd name="T25" fmla="*/ 543 h 1715"/>
                  <a:gd name="T26" fmla="*/ 1454 w 3844"/>
                  <a:gd name="T27" fmla="*/ 752 h 1715"/>
                  <a:gd name="T28" fmla="*/ 1620 w 3844"/>
                  <a:gd name="T29" fmla="*/ 942 h 1715"/>
                  <a:gd name="T30" fmla="*/ 1904 w 3844"/>
                  <a:gd name="T31" fmla="*/ 1125 h 1715"/>
                  <a:gd name="T32" fmla="*/ 2026 w 3844"/>
                  <a:gd name="T33" fmla="*/ 1236 h 1715"/>
                  <a:gd name="T34" fmla="*/ 2039 w 3844"/>
                  <a:gd name="T35" fmla="*/ 1457 h 1715"/>
                  <a:gd name="T36" fmla="*/ 1997 w 3844"/>
                  <a:gd name="T37" fmla="*/ 1490 h 1715"/>
                  <a:gd name="T38" fmla="*/ 1925 w 3844"/>
                  <a:gd name="T39" fmla="*/ 1522 h 1715"/>
                  <a:gd name="T40" fmla="*/ 1805 w 3844"/>
                  <a:gd name="T41" fmla="*/ 1548 h 1715"/>
                  <a:gd name="T42" fmla="*/ 1741 w 3844"/>
                  <a:gd name="T43" fmla="*/ 1553 h 1715"/>
                  <a:gd name="T44" fmla="*/ 1249 w 3844"/>
                  <a:gd name="T45" fmla="*/ 1452 h 1715"/>
                  <a:gd name="T46" fmla="*/ 431 w 3844"/>
                  <a:gd name="T47" fmla="*/ 1075 h 1715"/>
                  <a:gd name="T48" fmla="*/ 14 w 3844"/>
                  <a:gd name="T49" fmla="*/ 987 h 1715"/>
                  <a:gd name="T50" fmla="*/ 143 w 3844"/>
                  <a:gd name="T51" fmla="*/ 1195 h 1715"/>
                  <a:gd name="T52" fmla="*/ 939 w 3844"/>
                  <a:gd name="T53" fmla="*/ 1529 h 1715"/>
                  <a:gd name="T54" fmla="*/ 1480 w 3844"/>
                  <a:gd name="T55" fmla="*/ 1698 h 1715"/>
                  <a:gd name="T56" fmla="*/ 1734 w 3844"/>
                  <a:gd name="T57" fmla="*/ 1714 h 1715"/>
                  <a:gd name="T58" fmla="*/ 1840 w 3844"/>
                  <a:gd name="T59" fmla="*/ 1707 h 1715"/>
                  <a:gd name="T60" fmla="*/ 2041 w 3844"/>
                  <a:gd name="T61" fmla="*/ 1666 h 1715"/>
                  <a:gd name="T62" fmla="*/ 2110 w 3844"/>
                  <a:gd name="T63" fmla="*/ 1640 h 1715"/>
                  <a:gd name="T64" fmla="*/ 2194 w 3844"/>
                  <a:gd name="T65" fmla="*/ 1597 h 1715"/>
                  <a:gd name="T66" fmla="*/ 2262 w 3844"/>
                  <a:gd name="T67" fmla="*/ 1545 h 1715"/>
                  <a:gd name="T68" fmla="*/ 2339 w 3844"/>
                  <a:gd name="T69" fmla="*/ 1344 h 1715"/>
                  <a:gd name="T70" fmla="*/ 2224 w 3844"/>
                  <a:gd name="T71" fmla="*/ 1135 h 1715"/>
                  <a:gd name="T72" fmla="*/ 1831 w 3844"/>
                  <a:gd name="T73" fmla="*/ 866 h 1715"/>
                  <a:gd name="T74" fmla="*/ 1696 w 3844"/>
                  <a:gd name="T75" fmla="*/ 749 h 1715"/>
                  <a:gd name="T76" fmla="*/ 1719 w 3844"/>
                  <a:gd name="T77" fmla="*/ 682 h 1715"/>
                  <a:gd name="T78" fmla="*/ 1916 w 3844"/>
                  <a:gd name="T79" fmla="*/ 663 h 1715"/>
                  <a:gd name="T80" fmla="*/ 2215 w 3844"/>
                  <a:gd name="T81" fmla="*/ 751 h 1715"/>
                  <a:gd name="T82" fmla="*/ 3103 w 3844"/>
                  <a:gd name="T83" fmla="*/ 978 h 1715"/>
                  <a:gd name="T84" fmla="*/ 3369 w 3844"/>
                  <a:gd name="T85" fmla="*/ 999 h 1715"/>
                  <a:gd name="T86" fmla="*/ 3685 w 3844"/>
                  <a:gd name="T87" fmla="*/ 923 h 1715"/>
                  <a:gd name="T88" fmla="*/ 3731 w 3844"/>
                  <a:gd name="T89" fmla="*/ 892 h 1715"/>
                  <a:gd name="T90" fmla="*/ 3760 w 3844"/>
                  <a:gd name="T91" fmla="*/ 863 h 1715"/>
                  <a:gd name="T92" fmla="*/ 3789 w 3844"/>
                  <a:gd name="T93" fmla="*/ 817 h 1715"/>
                  <a:gd name="T94" fmla="*/ 3728 w 3844"/>
                  <a:gd name="T95" fmla="*/ 603 h 1715"/>
                  <a:gd name="T96" fmla="*/ 3571 w 3844"/>
                  <a:gd name="T97" fmla="*/ 496 h 1715"/>
                  <a:gd name="T98" fmla="*/ 3055 w 3844"/>
                  <a:gd name="T99" fmla="*/ 279 h 1715"/>
                  <a:gd name="T100" fmla="*/ 2971 w 3844"/>
                  <a:gd name="T101" fmla="*/ 147 h 1715"/>
                  <a:gd name="T102" fmla="*/ 3048 w 3844"/>
                  <a:gd name="T103" fmla="*/ 104 h 1715"/>
                  <a:gd name="T104" fmla="*/ 3232 w 3844"/>
                  <a:gd name="T105" fmla="*/ 90 h 1715"/>
                  <a:gd name="T106" fmla="*/ 3844 w 3844"/>
                  <a:gd name="T107" fmla="*/ 83 h 17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844" h="1715">
                    <a:moveTo>
                      <a:pt x="3833" y="2"/>
                    </a:moveTo>
                    <a:cubicBezTo>
                      <a:pt x="3804" y="2"/>
                      <a:pt x="3774" y="1"/>
                      <a:pt x="3745" y="1"/>
                    </a:cubicBezTo>
                    <a:cubicBezTo>
                      <a:pt x="3687" y="0"/>
                      <a:pt x="3630" y="0"/>
                      <a:pt x="3572" y="0"/>
                    </a:cubicBezTo>
                    <a:cubicBezTo>
                      <a:pt x="3457" y="0"/>
                      <a:pt x="3342" y="1"/>
                      <a:pt x="3226" y="3"/>
                    </a:cubicBezTo>
                    <a:cubicBezTo>
                      <a:pt x="3197" y="3"/>
                      <a:pt x="3169" y="3"/>
                      <a:pt x="3139" y="4"/>
                    </a:cubicBezTo>
                    <a:cubicBezTo>
                      <a:pt x="3091" y="6"/>
                      <a:pt x="3091" y="6"/>
                      <a:pt x="3091" y="6"/>
                    </a:cubicBezTo>
                    <a:cubicBezTo>
                      <a:pt x="3073" y="7"/>
                      <a:pt x="3055" y="9"/>
                      <a:pt x="3038" y="12"/>
                    </a:cubicBezTo>
                    <a:cubicBezTo>
                      <a:pt x="3021" y="14"/>
                      <a:pt x="3004" y="17"/>
                      <a:pt x="2987" y="21"/>
                    </a:cubicBezTo>
                    <a:cubicBezTo>
                      <a:pt x="2978" y="23"/>
                      <a:pt x="2970" y="26"/>
                      <a:pt x="2962" y="28"/>
                    </a:cubicBezTo>
                    <a:cubicBezTo>
                      <a:pt x="2958" y="29"/>
                      <a:pt x="2954" y="31"/>
                      <a:pt x="2938" y="36"/>
                    </a:cubicBezTo>
                    <a:cubicBezTo>
                      <a:pt x="2921" y="42"/>
                      <a:pt x="2906" y="49"/>
                      <a:pt x="2892" y="56"/>
                    </a:cubicBezTo>
                    <a:cubicBezTo>
                      <a:pt x="2877" y="64"/>
                      <a:pt x="2864" y="73"/>
                      <a:pt x="2853" y="83"/>
                    </a:cubicBezTo>
                    <a:cubicBezTo>
                      <a:pt x="2841" y="92"/>
                      <a:pt x="2832" y="103"/>
                      <a:pt x="2824" y="113"/>
                    </a:cubicBezTo>
                    <a:cubicBezTo>
                      <a:pt x="2817" y="124"/>
                      <a:pt x="2811" y="136"/>
                      <a:pt x="2808" y="147"/>
                    </a:cubicBezTo>
                    <a:cubicBezTo>
                      <a:pt x="2802" y="170"/>
                      <a:pt x="2805" y="193"/>
                      <a:pt x="2812" y="214"/>
                    </a:cubicBezTo>
                    <a:cubicBezTo>
                      <a:pt x="2820" y="234"/>
                      <a:pt x="2833" y="254"/>
                      <a:pt x="2848" y="272"/>
                    </a:cubicBezTo>
                    <a:cubicBezTo>
                      <a:pt x="2863" y="289"/>
                      <a:pt x="2881" y="306"/>
                      <a:pt x="2901" y="321"/>
                    </a:cubicBezTo>
                    <a:cubicBezTo>
                      <a:pt x="2912" y="329"/>
                      <a:pt x="2922" y="337"/>
                      <a:pt x="2933" y="344"/>
                    </a:cubicBezTo>
                    <a:cubicBezTo>
                      <a:pt x="2939" y="347"/>
                      <a:pt x="2945" y="351"/>
                      <a:pt x="2968" y="364"/>
                    </a:cubicBezTo>
                    <a:cubicBezTo>
                      <a:pt x="2991" y="377"/>
                      <a:pt x="3014" y="389"/>
                      <a:pt x="3038" y="400"/>
                    </a:cubicBezTo>
                    <a:cubicBezTo>
                      <a:pt x="3086" y="422"/>
                      <a:pt x="3136" y="442"/>
                      <a:pt x="3185" y="460"/>
                    </a:cubicBezTo>
                    <a:cubicBezTo>
                      <a:pt x="3233" y="479"/>
                      <a:pt x="3281" y="497"/>
                      <a:pt x="3326" y="515"/>
                    </a:cubicBezTo>
                    <a:cubicBezTo>
                      <a:pt x="3372" y="533"/>
                      <a:pt x="3415" y="552"/>
                      <a:pt x="3453" y="572"/>
                    </a:cubicBezTo>
                    <a:cubicBezTo>
                      <a:pt x="3462" y="577"/>
                      <a:pt x="3470" y="582"/>
                      <a:pt x="3478" y="586"/>
                    </a:cubicBezTo>
                    <a:cubicBezTo>
                      <a:pt x="3506" y="603"/>
                      <a:pt x="3531" y="620"/>
                      <a:pt x="3552" y="638"/>
                    </a:cubicBezTo>
                    <a:cubicBezTo>
                      <a:pt x="3562" y="646"/>
                      <a:pt x="3562" y="646"/>
                      <a:pt x="3562" y="646"/>
                    </a:cubicBezTo>
                    <a:cubicBezTo>
                      <a:pt x="3586" y="673"/>
                      <a:pt x="3586" y="673"/>
                      <a:pt x="3586" y="673"/>
                    </a:cubicBezTo>
                    <a:cubicBezTo>
                      <a:pt x="3595" y="685"/>
                      <a:pt x="3602" y="698"/>
                      <a:pt x="3607" y="711"/>
                    </a:cubicBezTo>
                    <a:cubicBezTo>
                      <a:pt x="3612" y="724"/>
                      <a:pt x="3615" y="737"/>
                      <a:pt x="3615" y="749"/>
                    </a:cubicBezTo>
                    <a:cubicBezTo>
                      <a:pt x="3615" y="762"/>
                      <a:pt x="3613" y="774"/>
                      <a:pt x="3605" y="794"/>
                    </a:cubicBezTo>
                    <a:cubicBezTo>
                      <a:pt x="3603" y="797"/>
                      <a:pt x="3601" y="800"/>
                      <a:pt x="3600" y="802"/>
                    </a:cubicBezTo>
                    <a:cubicBezTo>
                      <a:pt x="3598" y="805"/>
                      <a:pt x="3596" y="808"/>
                      <a:pt x="3562" y="838"/>
                    </a:cubicBezTo>
                    <a:cubicBezTo>
                      <a:pt x="3559" y="840"/>
                      <a:pt x="3556" y="842"/>
                      <a:pt x="3552" y="843"/>
                    </a:cubicBezTo>
                    <a:cubicBezTo>
                      <a:pt x="3524" y="859"/>
                      <a:pt x="3485" y="871"/>
                      <a:pt x="3443" y="877"/>
                    </a:cubicBezTo>
                    <a:cubicBezTo>
                      <a:pt x="3421" y="881"/>
                      <a:pt x="3399" y="883"/>
                      <a:pt x="3376" y="884"/>
                    </a:cubicBezTo>
                    <a:cubicBezTo>
                      <a:pt x="3371" y="884"/>
                      <a:pt x="3365" y="885"/>
                      <a:pt x="3359" y="885"/>
                    </a:cubicBezTo>
                    <a:cubicBezTo>
                      <a:pt x="3354" y="885"/>
                      <a:pt x="3348" y="885"/>
                      <a:pt x="3342" y="885"/>
                    </a:cubicBezTo>
                    <a:cubicBezTo>
                      <a:pt x="3336" y="885"/>
                      <a:pt x="3331" y="885"/>
                      <a:pt x="3325" y="885"/>
                    </a:cubicBezTo>
                    <a:cubicBezTo>
                      <a:pt x="3319" y="884"/>
                      <a:pt x="3313" y="884"/>
                      <a:pt x="3307" y="884"/>
                    </a:cubicBezTo>
                    <a:cubicBezTo>
                      <a:pt x="3259" y="882"/>
                      <a:pt x="3210" y="875"/>
                      <a:pt x="3159" y="866"/>
                    </a:cubicBezTo>
                    <a:cubicBezTo>
                      <a:pt x="3109" y="857"/>
                      <a:pt x="3057" y="846"/>
                      <a:pt x="3005" y="834"/>
                    </a:cubicBezTo>
                    <a:cubicBezTo>
                      <a:pt x="2796" y="787"/>
                      <a:pt x="2593" y="730"/>
                      <a:pt x="2398" y="666"/>
                    </a:cubicBezTo>
                    <a:cubicBezTo>
                      <a:pt x="2374" y="657"/>
                      <a:pt x="2350" y="649"/>
                      <a:pt x="2326" y="641"/>
                    </a:cubicBezTo>
                    <a:cubicBezTo>
                      <a:pt x="2302" y="632"/>
                      <a:pt x="2278" y="624"/>
                      <a:pt x="2254" y="615"/>
                    </a:cubicBezTo>
                    <a:cubicBezTo>
                      <a:pt x="2205" y="598"/>
                      <a:pt x="2153" y="579"/>
                      <a:pt x="2094" y="563"/>
                    </a:cubicBezTo>
                    <a:cubicBezTo>
                      <a:pt x="2065" y="554"/>
                      <a:pt x="2034" y="547"/>
                      <a:pt x="2001" y="540"/>
                    </a:cubicBezTo>
                    <a:cubicBezTo>
                      <a:pt x="1992" y="539"/>
                      <a:pt x="1984" y="537"/>
                      <a:pt x="1975" y="536"/>
                    </a:cubicBezTo>
                    <a:cubicBezTo>
                      <a:pt x="1967" y="535"/>
                      <a:pt x="1958" y="533"/>
                      <a:pt x="1950" y="532"/>
                    </a:cubicBezTo>
                    <a:cubicBezTo>
                      <a:pt x="1941" y="531"/>
                      <a:pt x="1932" y="530"/>
                      <a:pt x="1910" y="528"/>
                    </a:cubicBezTo>
                    <a:cubicBezTo>
                      <a:pt x="1895" y="526"/>
                      <a:pt x="1895" y="526"/>
                      <a:pt x="1895" y="526"/>
                    </a:cubicBezTo>
                    <a:cubicBezTo>
                      <a:pt x="1857" y="524"/>
                      <a:pt x="1820" y="524"/>
                      <a:pt x="1782" y="526"/>
                    </a:cubicBezTo>
                    <a:cubicBezTo>
                      <a:pt x="1744" y="529"/>
                      <a:pt x="1706" y="534"/>
                      <a:pt x="1669" y="543"/>
                    </a:cubicBezTo>
                    <a:cubicBezTo>
                      <a:pt x="1632" y="552"/>
                      <a:pt x="1596" y="564"/>
                      <a:pt x="1563" y="580"/>
                    </a:cubicBezTo>
                    <a:cubicBezTo>
                      <a:pt x="1531" y="597"/>
                      <a:pt x="1502" y="618"/>
                      <a:pt x="1483" y="641"/>
                    </a:cubicBezTo>
                    <a:cubicBezTo>
                      <a:pt x="1464" y="664"/>
                      <a:pt x="1453" y="691"/>
                      <a:pt x="1451" y="716"/>
                    </a:cubicBezTo>
                    <a:cubicBezTo>
                      <a:pt x="1450" y="728"/>
                      <a:pt x="1451" y="740"/>
                      <a:pt x="1454" y="752"/>
                    </a:cubicBezTo>
                    <a:cubicBezTo>
                      <a:pt x="1457" y="764"/>
                      <a:pt x="1461" y="776"/>
                      <a:pt x="1466" y="786"/>
                    </a:cubicBezTo>
                    <a:cubicBezTo>
                      <a:pt x="1476" y="808"/>
                      <a:pt x="1491" y="828"/>
                      <a:pt x="1507" y="846"/>
                    </a:cubicBezTo>
                    <a:cubicBezTo>
                      <a:pt x="1523" y="864"/>
                      <a:pt x="1541" y="881"/>
                      <a:pt x="1560" y="897"/>
                    </a:cubicBezTo>
                    <a:cubicBezTo>
                      <a:pt x="1579" y="913"/>
                      <a:pt x="1599" y="927"/>
                      <a:pt x="1620" y="942"/>
                    </a:cubicBezTo>
                    <a:cubicBezTo>
                      <a:pt x="1625" y="945"/>
                      <a:pt x="1631" y="949"/>
                      <a:pt x="1636" y="952"/>
                    </a:cubicBezTo>
                    <a:cubicBezTo>
                      <a:pt x="1651" y="962"/>
                      <a:pt x="1651" y="962"/>
                      <a:pt x="1651" y="962"/>
                    </a:cubicBezTo>
                    <a:cubicBezTo>
                      <a:pt x="1661" y="968"/>
                      <a:pt x="1671" y="974"/>
                      <a:pt x="1681" y="981"/>
                    </a:cubicBezTo>
                    <a:cubicBezTo>
                      <a:pt x="1760" y="1031"/>
                      <a:pt x="1838" y="1077"/>
                      <a:pt x="1904" y="1125"/>
                    </a:cubicBezTo>
                    <a:cubicBezTo>
                      <a:pt x="1937" y="1149"/>
                      <a:pt x="1967" y="1174"/>
                      <a:pt x="1992" y="1199"/>
                    </a:cubicBezTo>
                    <a:cubicBezTo>
                      <a:pt x="2001" y="1208"/>
                      <a:pt x="2001" y="1208"/>
                      <a:pt x="2001" y="1208"/>
                    </a:cubicBezTo>
                    <a:cubicBezTo>
                      <a:pt x="2010" y="1217"/>
                      <a:pt x="2010" y="1217"/>
                      <a:pt x="2010" y="1217"/>
                    </a:cubicBezTo>
                    <a:cubicBezTo>
                      <a:pt x="2015" y="1224"/>
                      <a:pt x="2021" y="1230"/>
                      <a:pt x="2026" y="1236"/>
                    </a:cubicBezTo>
                    <a:cubicBezTo>
                      <a:pt x="2035" y="1249"/>
                      <a:pt x="2044" y="1262"/>
                      <a:pt x="2051" y="1275"/>
                    </a:cubicBezTo>
                    <a:cubicBezTo>
                      <a:pt x="2066" y="1301"/>
                      <a:pt x="2074" y="1327"/>
                      <a:pt x="2077" y="1353"/>
                    </a:cubicBezTo>
                    <a:cubicBezTo>
                      <a:pt x="2078" y="1379"/>
                      <a:pt x="2074" y="1403"/>
                      <a:pt x="2062" y="1425"/>
                    </a:cubicBezTo>
                    <a:cubicBezTo>
                      <a:pt x="2056" y="1436"/>
                      <a:pt x="2049" y="1447"/>
                      <a:pt x="2039" y="1457"/>
                    </a:cubicBezTo>
                    <a:cubicBezTo>
                      <a:pt x="2037" y="1459"/>
                      <a:pt x="2035" y="1461"/>
                      <a:pt x="2032" y="1464"/>
                    </a:cubicBezTo>
                    <a:cubicBezTo>
                      <a:pt x="2029" y="1466"/>
                      <a:pt x="2027" y="1468"/>
                      <a:pt x="2016" y="1477"/>
                    </a:cubicBezTo>
                    <a:cubicBezTo>
                      <a:pt x="2013" y="1479"/>
                      <a:pt x="2010" y="1482"/>
                      <a:pt x="2006" y="1484"/>
                    </a:cubicBezTo>
                    <a:cubicBezTo>
                      <a:pt x="1997" y="1490"/>
                      <a:pt x="1997" y="1490"/>
                      <a:pt x="1997" y="1490"/>
                    </a:cubicBezTo>
                    <a:cubicBezTo>
                      <a:pt x="1986" y="1496"/>
                      <a:pt x="1986" y="1496"/>
                      <a:pt x="1986" y="1496"/>
                    </a:cubicBezTo>
                    <a:cubicBezTo>
                      <a:pt x="1983" y="1498"/>
                      <a:pt x="1979" y="1500"/>
                      <a:pt x="1963" y="1507"/>
                    </a:cubicBezTo>
                    <a:cubicBezTo>
                      <a:pt x="1951" y="1513"/>
                      <a:pt x="1951" y="1513"/>
                      <a:pt x="1951" y="1513"/>
                    </a:cubicBezTo>
                    <a:cubicBezTo>
                      <a:pt x="1947" y="1514"/>
                      <a:pt x="1942" y="1516"/>
                      <a:pt x="1925" y="1522"/>
                    </a:cubicBezTo>
                    <a:cubicBezTo>
                      <a:pt x="1920" y="1524"/>
                      <a:pt x="1916" y="1525"/>
                      <a:pt x="1911" y="1527"/>
                    </a:cubicBezTo>
                    <a:cubicBezTo>
                      <a:pt x="1892" y="1532"/>
                      <a:pt x="1872" y="1537"/>
                      <a:pt x="1852" y="1541"/>
                    </a:cubicBezTo>
                    <a:cubicBezTo>
                      <a:pt x="1847" y="1542"/>
                      <a:pt x="1842" y="1543"/>
                      <a:pt x="1821" y="1546"/>
                    </a:cubicBezTo>
                    <a:cubicBezTo>
                      <a:pt x="1816" y="1547"/>
                      <a:pt x="1810" y="1548"/>
                      <a:pt x="1805" y="1548"/>
                    </a:cubicBezTo>
                    <a:cubicBezTo>
                      <a:pt x="1789" y="1550"/>
                      <a:pt x="1789" y="1550"/>
                      <a:pt x="1789" y="1550"/>
                    </a:cubicBezTo>
                    <a:cubicBezTo>
                      <a:pt x="1784" y="1551"/>
                      <a:pt x="1778" y="1551"/>
                      <a:pt x="1773" y="1551"/>
                    </a:cubicBezTo>
                    <a:cubicBezTo>
                      <a:pt x="1768" y="1552"/>
                      <a:pt x="1762" y="1552"/>
                      <a:pt x="1757" y="1552"/>
                    </a:cubicBezTo>
                    <a:cubicBezTo>
                      <a:pt x="1741" y="1553"/>
                      <a:pt x="1741" y="1553"/>
                      <a:pt x="1741" y="1553"/>
                    </a:cubicBezTo>
                    <a:cubicBezTo>
                      <a:pt x="1724" y="1553"/>
                      <a:pt x="1724" y="1553"/>
                      <a:pt x="1724" y="1553"/>
                    </a:cubicBezTo>
                    <a:cubicBezTo>
                      <a:pt x="1702" y="1554"/>
                      <a:pt x="1679" y="1553"/>
                      <a:pt x="1656" y="1552"/>
                    </a:cubicBezTo>
                    <a:cubicBezTo>
                      <a:pt x="1565" y="1546"/>
                      <a:pt x="1471" y="1527"/>
                      <a:pt x="1381" y="1499"/>
                    </a:cubicBezTo>
                    <a:cubicBezTo>
                      <a:pt x="1337" y="1485"/>
                      <a:pt x="1292" y="1470"/>
                      <a:pt x="1249" y="1452"/>
                    </a:cubicBezTo>
                    <a:cubicBezTo>
                      <a:pt x="1206" y="1435"/>
                      <a:pt x="1163" y="1416"/>
                      <a:pt x="1121" y="1396"/>
                    </a:cubicBezTo>
                    <a:cubicBezTo>
                      <a:pt x="1036" y="1357"/>
                      <a:pt x="953" y="1312"/>
                      <a:pt x="866" y="1268"/>
                    </a:cubicBezTo>
                    <a:cubicBezTo>
                      <a:pt x="780" y="1223"/>
                      <a:pt x="689" y="1177"/>
                      <a:pt x="589" y="1135"/>
                    </a:cubicBezTo>
                    <a:cubicBezTo>
                      <a:pt x="539" y="1114"/>
                      <a:pt x="486" y="1094"/>
                      <a:pt x="431" y="1075"/>
                    </a:cubicBezTo>
                    <a:cubicBezTo>
                      <a:pt x="376" y="1057"/>
                      <a:pt x="318" y="1040"/>
                      <a:pt x="257" y="1026"/>
                    </a:cubicBezTo>
                    <a:cubicBezTo>
                      <a:pt x="196" y="1012"/>
                      <a:pt x="131" y="1000"/>
                      <a:pt x="65" y="992"/>
                    </a:cubicBezTo>
                    <a:cubicBezTo>
                      <a:pt x="40" y="989"/>
                      <a:pt x="40" y="989"/>
                      <a:pt x="40" y="989"/>
                    </a:cubicBezTo>
                    <a:cubicBezTo>
                      <a:pt x="32" y="989"/>
                      <a:pt x="23" y="988"/>
                      <a:pt x="14" y="987"/>
                    </a:cubicBezTo>
                    <a:cubicBezTo>
                      <a:pt x="10" y="986"/>
                      <a:pt x="5" y="986"/>
                      <a:pt x="0" y="986"/>
                    </a:cubicBezTo>
                    <a:cubicBezTo>
                      <a:pt x="0" y="1172"/>
                      <a:pt x="0" y="1172"/>
                      <a:pt x="0" y="1172"/>
                    </a:cubicBezTo>
                    <a:cubicBezTo>
                      <a:pt x="5" y="1172"/>
                      <a:pt x="5" y="1172"/>
                      <a:pt x="5" y="1172"/>
                    </a:cubicBezTo>
                    <a:cubicBezTo>
                      <a:pt x="51" y="1177"/>
                      <a:pt x="97" y="1185"/>
                      <a:pt x="143" y="1195"/>
                    </a:cubicBezTo>
                    <a:cubicBezTo>
                      <a:pt x="235" y="1215"/>
                      <a:pt x="324" y="1245"/>
                      <a:pt x="412" y="1280"/>
                    </a:cubicBezTo>
                    <a:cubicBezTo>
                      <a:pt x="455" y="1297"/>
                      <a:pt x="498" y="1316"/>
                      <a:pt x="541" y="1336"/>
                    </a:cubicBezTo>
                    <a:cubicBezTo>
                      <a:pt x="583" y="1356"/>
                      <a:pt x="626" y="1377"/>
                      <a:pt x="669" y="1398"/>
                    </a:cubicBezTo>
                    <a:cubicBezTo>
                      <a:pt x="755" y="1441"/>
                      <a:pt x="843" y="1486"/>
                      <a:pt x="939" y="1529"/>
                    </a:cubicBezTo>
                    <a:cubicBezTo>
                      <a:pt x="986" y="1551"/>
                      <a:pt x="1036" y="1572"/>
                      <a:pt x="1088" y="1592"/>
                    </a:cubicBezTo>
                    <a:cubicBezTo>
                      <a:pt x="1140" y="1611"/>
                      <a:pt x="1194" y="1630"/>
                      <a:pt x="1251" y="1647"/>
                    </a:cubicBezTo>
                    <a:cubicBezTo>
                      <a:pt x="1309" y="1663"/>
                      <a:pt x="1369" y="1678"/>
                      <a:pt x="1456" y="1694"/>
                    </a:cubicBezTo>
                    <a:cubicBezTo>
                      <a:pt x="1464" y="1695"/>
                      <a:pt x="1472" y="1696"/>
                      <a:pt x="1480" y="1698"/>
                    </a:cubicBezTo>
                    <a:cubicBezTo>
                      <a:pt x="1496" y="1700"/>
                      <a:pt x="1512" y="1702"/>
                      <a:pt x="1529" y="1704"/>
                    </a:cubicBezTo>
                    <a:cubicBezTo>
                      <a:pt x="1545" y="1706"/>
                      <a:pt x="1562" y="1708"/>
                      <a:pt x="1579" y="1709"/>
                    </a:cubicBezTo>
                    <a:cubicBezTo>
                      <a:pt x="1596" y="1711"/>
                      <a:pt x="1613" y="1712"/>
                      <a:pt x="1630" y="1713"/>
                    </a:cubicBezTo>
                    <a:cubicBezTo>
                      <a:pt x="1664" y="1715"/>
                      <a:pt x="1699" y="1715"/>
                      <a:pt x="1734" y="1714"/>
                    </a:cubicBezTo>
                    <a:cubicBezTo>
                      <a:pt x="1742" y="1714"/>
                      <a:pt x="1751" y="1714"/>
                      <a:pt x="1760" y="1714"/>
                    </a:cubicBezTo>
                    <a:cubicBezTo>
                      <a:pt x="1787" y="1712"/>
                      <a:pt x="1787" y="1712"/>
                      <a:pt x="1787" y="1712"/>
                    </a:cubicBezTo>
                    <a:cubicBezTo>
                      <a:pt x="1796" y="1712"/>
                      <a:pt x="1804" y="1711"/>
                      <a:pt x="1813" y="1710"/>
                    </a:cubicBezTo>
                    <a:cubicBezTo>
                      <a:pt x="1822" y="1709"/>
                      <a:pt x="1831" y="1709"/>
                      <a:pt x="1840" y="1707"/>
                    </a:cubicBezTo>
                    <a:cubicBezTo>
                      <a:pt x="1866" y="1704"/>
                      <a:pt x="1866" y="1704"/>
                      <a:pt x="1866" y="1704"/>
                    </a:cubicBezTo>
                    <a:cubicBezTo>
                      <a:pt x="1874" y="1703"/>
                      <a:pt x="1883" y="1702"/>
                      <a:pt x="1917" y="1696"/>
                    </a:cubicBezTo>
                    <a:cubicBezTo>
                      <a:pt x="1926" y="1695"/>
                      <a:pt x="1934" y="1693"/>
                      <a:pt x="1943" y="1691"/>
                    </a:cubicBezTo>
                    <a:cubicBezTo>
                      <a:pt x="1976" y="1684"/>
                      <a:pt x="2009" y="1676"/>
                      <a:pt x="2041" y="1666"/>
                    </a:cubicBezTo>
                    <a:cubicBezTo>
                      <a:pt x="2049" y="1663"/>
                      <a:pt x="2057" y="1660"/>
                      <a:pt x="2065" y="1658"/>
                    </a:cubicBezTo>
                    <a:cubicBezTo>
                      <a:pt x="2076" y="1654"/>
                      <a:pt x="2076" y="1654"/>
                      <a:pt x="2076" y="1654"/>
                    </a:cubicBezTo>
                    <a:cubicBezTo>
                      <a:pt x="2088" y="1649"/>
                      <a:pt x="2088" y="1649"/>
                      <a:pt x="2088" y="1649"/>
                    </a:cubicBezTo>
                    <a:cubicBezTo>
                      <a:pt x="2095" y="1646"/>
                      <a:pt x="2103" y="1643"/>
                      <a:pt x="2110" y="1640"/>
                    </a:cubicBezTo>
                    <a:cubicBezTo>
                      <a:pt x="2143" y="1625"/>
                      <a:pt x="2143" y="1625"/>
                      <a:pt x="2143" y="1625"/>
                    </a:cubicBezTo>
                    <a:cubicBezTo>
                      <a:pt x="2153" y="1620"/>
                      <a:pt x="2153" y="1620"/>
                      <a:pt x="2153" y="1620"/>
                    </a:cubicBezTo>
                    <a:cubicBezTo>
                      <a:pt x="2160" y="1616"/>
                      <a:pt x="2167" y="1613"/>
                      <a:pt x="2174" y="1609"/>
                    </a:cubicBezTo>
                    <a:cubicBezTo>
                      <a:pt x="2194" y="1597"/>
                      <a:pt x="2194" y="1597"/>
                      <a:pt x="2194" y="1597"/>
                    </a:cubicBezTo>
                    <a:cubicBezTo>
                      <a:pt x="2212" y="1585"/>
                      <a:pt x="2212" y="1585"/>
                      <a:pt x="2212" y="1585"/>
                    </a:cubicBezTo>
                    <a:cubicBezTo>
                      <a:pt x="2218" y="1581"/>
                      <a:pt x="2224" y="1576"/>
                      <a:pt x="2230" y="1572"/>
                    </a:cubicBezTo>
                    <a:cubicBezTo>
                      <a:pt x="2246" y="1559"/>
                      <a:pt x="2246" y="1559"/>
                      <a:pt x="2246" y="1559"/>
                    </a:cubicBezTo>
                    <a:cubicBezTo>
                      <a:pt x="2262" y="1545"/>
                      <a:pt x="2262" y="1545"/>
                      <a:pt x="2262" y="1545"/>
                    </a:cubicBezTo>
                    <a:cubicBezTo>
                      <a:pt x="2267" y="1540"/>
                      <a:pt x="2271" y="1535"/>
                      <a:pt x="2276" y="1530"/>
                    </a:cubicBezTo>
                    <a:cubicBezTo>
                      <a:pt x="2293" y="1511"/>
                      <a:pt x="2307" y="1490"/>
                      <a:pt x="2318" y="1469"/>
                    </a:cubicBezTo>
                    <a:cubicBezTo>
                      <a:pt x="2328" y="1448"/>
                      <a:pt x="2334" y="1427"/>
                      <a:pt x="2338" y="1406"/>
                    </a:cubicBezTo>
                    <a:cubicBezTo>
                      <a:pt x="2341" y="1385"/>
                      <a:pt x="2341" y="1365"/>
                      <a:pt x="2339" y="1344"/>
                    </a:cubicBezTo>
                    <a:cubicBezTo>
                      <a:pt x="2334" y="1304"/>
                      <a:pt x="2319" y="1265"/>
                      <a:pt x="2297" y="1228"/>
                    </a:cubicBezTo>
                    <a:cubicBezTo>
                      <a:pt x="2286" y="1209"/>
                      <a:pt x="2273" y="1191"/>
                      <a:pt x="2259" y="1174"/>
                    </a:cubicBezTo>
                    <a:cubicBezTo>
                      <a:pt x="2252" y="1165"/>
                      <a:pt x="2244" y="1156"/>
                      <a:pt x="2236" y="1148"/>
                    </a:cubicBezTo>
                    <a:cubicBezTo>
                      <a:pt x="2232" y="1143"/>
                      <a:pt x="2228" y="1139"/>
                      <a:pt x="2224" y="1135"/>
                    </a:cubicBezTo>
                    <a:cubicBezTo>
                      <a:pt x="2211" y="1123"/>
                      <a:pt x="2211" y="1123"/>
                      <a:pt x="2211" y="1123"/>
                    </a:cubicBezTo>
                    <a:cubicBezTo>
                      <a:pt x="2178" y="1091"/>
                      <a:pt x="2140" y="1061"/>
                      <a:pt x="2100" y="1034"/>
                    </a:cubicBezTo>
                    <a:cubicBezTo>
                      <a:pt x="2022" y="978"/>
                      <a:pt x="1937" y="930"/>
                      <a:pt x="1860" y="883"/>
                    </a:cubicBezTo>
                    <a:cubicBezTo>
                      <a:pt x="1850" y="878"/>
                      <a:pt x="1840" y="872"/>
                      <a:pt x="1831" y="866"/>
                    </a:cubicBezTo>
                    <a:cubicBezTo>
                      <a:pt x="1817" y="857"/>
                      <a:pt x="1817" y="857"/>
                      <a:pt x="1817" y="857"/>
                    </a:cubicBezTo>
                    <a:cubicBezTo>
                      <a:pt x="1812" y="854"/>
                      <a:pt x="1808" y="852"/>
                      <a:pt x="1804" y="849"/>
                    </a:cubicBezTo>
                    <a:cubicBezTo>
                      <a:pt x="1787" y="838"/>
                      <a:pt x="1771" y="827"/>
                      <a:pt x="1757" y="816"/>
                    </a:cubicBezTo>
                    <a:cubicBezTo>
                      <a:pt x="1729" y="793"/>
                      <a:pt x="1706" y="770"/>
                      <a:pt x="1696" y="749"/>
                    </a:cubicBezTo>
                    <a:cubicBezTo>
                      <a:pt x="1693" y="744"/>
                      <a:pt x="1691" y="739"/>
                      <a:pt x="1690" y="734"/>
                    </a:cubicBezTo>
                    <a:cubicBezTo>
                      <a:pt x="1689" y="730"/>
                      <a:pt x="1688" y="725"/>
                      <a:pt x="1688" y="721"/>
                    </a:cubicBezTo>
                    <a:cubicBezTo>
                      <a:pt x="1689" y="713"/>
                      <a:pt x="1691" y="706"/>
                      <a:pt x="1696" y="699"/>
                    </a:cubicBezTo>
                    <a:cubicBezTo>
                      <a:pt x="1701" y="693"/>
                      <a:pt x="1708" y="687"/>
                      <a:pt x="1719" y="682"/>
                    </a:cubicBezTo>
                    <a:cubicBezTo>
                      <a:pt x="1729" y="676"/>
                      <a:pt x="1742" y="671"/>
                      <a:pt x="1758" y="667"/>
                    </a:cubicBezTo>
                    <a:cubicBezTo>
                      <a:pt x="1790" y="659"/>
                      <a:pt x="1831" y="656"/>
                      <a:pt x="1884" y="659"/>
                    </a:cubicBezTo>
                    <a:cubicBezTo>
                      <a:pt x="1889" y="660"/>
                      <a:pt x="1895" y="660"/>
                      <a:pt x="1900" y="661"/>
                    </a:cubicBezTo>
                    <a:cubicBezTo>
                      <a:pt x="1905" y="662"/>
                      <a:pt x="1911" y="662"/>
                      <a:pt x="1916" y="663"/>
                    </a:cubicBezTo>
                    <a:cubicBezTo>
                      <a:pt x="1921" y="664"/>
                      <a:pt x="1927" y="665"/>
                      <a:pt x="1932" y="666"/>
                    </a:cubicBezTo>
                    <a:cubicBezTo>
                      <a:pt x="1954" y="669"/>
                      <a:pt x="1976" y="674"/>
                      <a:pt x="1998" y="680"/>
                    </a:cubicBezTo>
                    <a:cubicBezTo>
                      <a:pt x="2044" y="692"/>
                      <a:pt x="2090" y="708"/>
                      <a:pt x="2139" y="725"/>
                    </a:cubicBezTo>
                    <a:cubicBezTo>
                      <a:pt x="2164" y="734"/>
                      <a:pt x="2190" y="742"/>
                      <a:pt x="2215" y="751"/>
                    </a:cubicBezTo>
                    <a:cubicBezTo>
                      <a:pt x="2241" y="759"/>
                      <a:pt x="2266" y="768"/>
                      <a:pt x="2292" y="776"/>
                    </a:cubicBezTo>
                    <a:cubicBezTo>
                      <a:pt x="2498" y="841"/>
                      <a:pt x="2712" y="898"/>
                      <a:pt x="2933" y="945"/>
                    </a:cubicBezTo>
                    <a:cubicBezTo>
                      <a:pt x="2960" y="951"/>
                      <a:pt x="2987" y="957"/>
                      <a:pt x="3016" y="962"/>
                    </a:cubicBezTo>
                    <a:cubicBezTo>
                      <a:pt x="3044" y="968"/>
                      <a:pt x="3073" y="973"/>
                      <a:pt x="3103" y="978"/>
                    </a:cubicBezTo>
                    <a:cubicBezTo>
                      <a:pt x="3163" y="988"/>
                      <a:pt x="3226" y="996"/>
                      <a:pt x="3293" y="998"/>
                    </a:cubicBezTo>
                    <a:cubicBezTo>
                      <a:pt x="3301" y="999"/>
                      <a:pt x="3310" y="999"/>
                      <a:pt x="3318" y="999"/>
                    </a:cubicBezTo>
                    <a:cubicBezTo>
                      <a:pt x="3327" y="999"/>
                      <a:pt x="3335" y="999"/>
                      <a:pt x="3344" y="999"/>
                    </a:cubicBezTo>
                    <a:cubicBezTo>
                      <a:pt x="3352" y="999"/>
                      <a:pt x="3361" y="999"/>
                      <a:pt x="3369" y="999"/>
                    </a:cubicBezTo>
                    <a:cubicBezTo>
                      <a:pt x="3378" y="998"/>
                      <a:pt x="3387" y="998"/>
                      <a:pt x="3395" y="997"/>
                    </a:cubicBezTo>
                    <a:cubicBezTo>
                      <a:pt x="3430" y="995"/>
                      <a:pt x="3464" y="992"/>
                      <a:pt x="3498" y="986"/>
                    </a:cubicBezTo>
                    <a:cubicBezTo>
                      <a:pt x="3531" y="980"/>
                      <a:pt x="3565" y="972"/>
                      <a:pt x="3596" y="962"/>
                    </a:cubicBezTo>
                    <a:cubicBezTo>
                      <a:pt x="3628" y="951"/>
                      <a:pt x="3658" y="939"/>
                      <a:pt x="3685" y="923"/>
                    </a:cubicBezTo>
                    <a:cubicBezTo>
                      <a:pt x="3692" y="920"/>
                      <a:pt x="3698" y="915"/>
                      <a:pt x="3705" y="911"/>
                    </a:cubicBezTo>
                    <a:cubicBezTo>
                      <a:pt x="3708" y="909"/>
                      <a:pt x="3711" y="907"/>
                      <a:pt x="3714" y="905"/>
                    </a:cubicBezTo>
                    <a:cubicBezTo>
                      <a:pt x="3723" y="898"/>
                      <a:pt x="3723" y="898"/>
                      <a:pt x="3723" y="898"/>
                    </a:cubicBezTo>
                    <a:cubicBezTo>
                      <a:pt x="3726" y="896"/>
                      <a:pt x="3729" y="894"/>
                      <a:pt x="3731" y="892"/>
                    </a:cubicBezTo>
                    <a:cubicBezTo>
                      <a:pt x="3739" y="885"/>
                      <a:pt x="3739" y="885"/>
                      <a:pt x="3739" y="885"/>
                    </a:cubicBezTo>
                    <a:cubicBezTo>
                      <a:pt x="3747" y="878"/>
                      <a:pt x="3747" y="878"/>
                      <a:pt x="3747" y="878"/>
                    </a:cubicBezTo>
                    <a:cubicBezTo>
                      <a:pt x="3749" y="875"/>
                      <a:pt x="3751" y="873"/>
                      <a:pt x="3754" y="870"/>
                    </a:cubicBezTo>
                    <a:cubicBezTo>
                      <a:pt x="3760" y="863"/>
                      <a:pt x="3760" y="863"/>
                      <a:pt x="3760" y="863"/>
                    </a:cubicBezTo>
                    <a:cubicBezTo>
                      <a:pt x="3762" y="861"/>
                      <a:pt x="3765" y="858"/>
                      <a:pt x="3766" y="856"/>
                    </a:cubicBezTo>
                    <a:cubicBezTo>
                      <a:pt x="3770" y="851"/>
                      <a:pt x="3773" y="845"/>
                      <a:pt x="3777" y="840"/>
                    </a:cubicBezTo>
                    <a:cubicBezTo>
                      <a:pt x="3785" y="825"/>
                      <a:pt x="3785" y="825"/>
                      <a:pt x="3785" y="825"/>
                    </a:cubicBezTo>
                    <a:cubicBezTo>
                      <a:pt x="3787" y="822"/>
                      <a:pt x="3788" y="820"/>
                      <a:pt x="3789" y="817"/>
                    </a:cubicBezTo>
                    <a:cubicBezTo>
                      <a:pt x="3792" y="809"/>
                      <a:pt x="3792" y="809"/>
                      <a:pt x="3792" y="809"/>
                    </a:cubicBezTo>
                    <a:cubicBezTo>
                      <a:pt x="3799" y="788"/>
                      <a:pt x="3802" y="767"/>
                      <a:pt x="3801" y="747"/>
                    </a:cubicBezTo>
                    <a:cubicBezTo>
                      <a:pt x="3800" y="726"/>
                      <a:pt x="3795" y="706"/>
                      <a:pt x="3786" y="687"/>
                    </a:cubicBezTo>
                    <a:cubicBezTo>
                      <a:pt x="3778" y="667"/>
                      <a:pt x="3767" y="648"/>
                      <a:pt x="3728" y="603"/>
                    </a:cubicBezTo>
                    <a:cubicBezTo>
                      <a:pt x="3715" y="591"/>
                      <a:pt x="3715" y="591"/>
                      <a:pt x="3715" y="591"/>
                    </a:cubicBezTo>
                    <a:cubicBezTo>
                      <a:pt x="3701" y="579"/>
                      <a:pt x="3701" y="579"/>
                      <a:pt x="3701" y="579"/>
                    </a:cubicBezTo>
                    <a:cubicBezTo>
                      <a:pt x="3675" y="557"/>
                      <a:pt x="3646" y="537"/>
                      <a:pt x="3615" y="520"/>
                    </a:cubicBezTo>
                    <a:cubicBezTo>
                      <a:pt x="3600" y="511"/>
                      <a:pt x="3586" y="503"/>
                      <a:pt x="3571" y="496"/>
                    </a:cubicBezTo>
                    <a:cubicBezTo>
                      <a:pt x="3523" y="472"/>
                      <a:pt x="3474" y="451"/>
                      <a:pt x="3424" y="432"/>
                    </a:cubicBezTo>
                    <a:cubicBezTo>
                      <a:pt x="3374" y="413"/>
                      <a:pt x="3325" y="395"/>
                      <a:pt x="3277" y="378"/>
                    </a:cubicBezTo>
                    <a:cubicBezTo>
                      <a:pt x="3230" y="360"/>
                      <a:pt x="3184" y="342"/>
                      <a:pt x="3141" y="324"/>
                    </a:cubicBezTo>
                    <a:cubicBezTo>
                      <a:pt x="3120" y="314"/>
                      <a:pt x="3100" y="304"/>
                      <a:pt x="3055" y="279"/>
                    </a:cubicBezTo>
                    <a:cubicBezTo>
                      <a:pt x="3047" y="274"/>
                      <a:pt x="3039" y="269"/>
                      <a:pt x="3031" y="264"/>
                    </a:cubicBezTo>
                    <a:cubicBezTo>
                      <a:pt x="3001" y="242"/>
                      <a:pt x="2979" y="217"/>
                      <a:pt x="2969" y="194"/>
                    </a:cubicBezTo>
                    <a:cubicBezTo>
                      <a:pt x="2964" y="182"/>
                      <a:pt x="2963" y="171"/>
                      <a:pt x="2965" y="161"/>
                    </a:cubicBezTo>
                    <a:cubicBezTo>
                      <a:pt x="2966" y="156"/>
                      <a:pt x="2968" y="151"/>
                      <a:pt x="2971" y="147"/>
                    </a:cubicBezTo>
                    <a:cubicBezTo>
                      <a:pt x="2974" y="142"/>
                      <a:pt x="2978" y="138"/>
                      <a:pt x="2983" y="134"/>
                    </a:cubicBezTo>
                    <a:cubicBezTo>
                      <a:pt x="2988" y="130"/>
                      <a:pt x="2993" y="126"/>
                      <a:pt x="2999" y="122"/>
                    </a:cubicBezTo>
                    <a:cubicBezTo>
                      <a:pt x="3006" y="119"/>
                      <a:pt x="3013" y="115"/>
                      <a:pt x="3034" y="108"/>
                    </a:cubicBezTo>
                    <a:cubicBezTo>
                      <a:pt x="3039" y="106"/>
                      <a:pt x="3043" y="105"/>
                      <a:pt x="3048" y="104"/>
                    </a:cubicBezTo>
                    <a:cubicBezTo>
                      <a:pt x="3057" y="101"/>
                      <a:pt x="3067" y="99"/>
                      <a:pt x="3078" y="98"/>
                    </a:cubicBezTo>
                    <a:cubicBezTo>
                      <a:pt x="3088" y="96"/>
                      <a:pt x="3099" y="95"/>
                      <a:pt x="3127" y="93"/>
                    </a:cubicBezTo>
                    <a:cubicBezTo>
                      <a:pt x="3147" y="92"/>
                      <a:pt x="3147" y="92"/>
                      <a:pt x="3147" y="92"/>
                    </a:cubicBezTo>
                    <a:cubicBezTo>
                      <a:pt x="3175" y="91"/>
                      <a:pt x="3203" y="90"/>
                      <a:pt x="3232" y="90"/>
                    </a:cubicBezTo>
                    <a:cubicBezTo>
                      <a:pt x="3346" y="87"/>
                      <a:pt x="3460" y="85"/>
                      <a:pt x="3574" y="83"/>
                    </a:cubicBezTo>
                    <a:cubicBezTo>
                      <a:pt x="3631" y="83"/>
                      <a:pt x="3688" y="82"/>
                      <a:pt x="3745" y="82"/>
                    </a:cubicBezTo>
                    <a:cubicBezTo>
                      <a:pt x="3773" y="82"/>
                      <a:pt x="3801" y="82"/>
                      <a:pt x="3829" y="83"/>
                    </a:cubicBezTo>
                    <a:cubicBezTo>
                      <a:pt x="3833" y="83"/>
                      <a:pt x="3837" y="83"/>
                      <a:pt x="3844" y="83"/>
                    </a:cubicBezTo>
                    <a:cubicBezTo>
                      <a:pt x="3844" y="3"/>
                      <a:pt x="3844" y="3"/>
                      <a:pt x="3844" y="3"/>
                    </a:cubicBezTo>
                    <a:cubicBezTo>
                      <a:pt x="3840" y="3"/>
                      <a:pt x="3837" y="3"/>
                      <a:pt x="3833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tx2"/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" name="Freeform 6">
                <a:extLst>
                  <a:ext uri="{FF2B5EF4-FFF2-40B4-BE49-F238E27FC236}">
                    <a16:creationId xmlns:a16="http://schemas.microsoft.com/office/drawing/2014/main" id="{7650A9A3-EF5E-631B-4120-493FDC7F0C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41" y="2236"/>
                <a:ext cx="113" cy="48"/>
              </a:xfrm>
              <a:custGeom>
                <a:avLst/>
                <a:gdLst>
                  <a:gd name="T0" fmla="*/ 0 w 57"/>
                  <a:gd name="T1" fmla="*/ 17 h 24"/>
                  <a:gd name="T2" fmla="*/ 49 w 57"/>
                  <a:gd name="T3" fmla="*/ 0 h 24"/>
                  <a:gd name="T4" fmla="*/ 57 w 57"/>
                  <a:gd name="T5" fmla="*/ 7 h 24"/>
                  <a:gd name="T6" fmla="*/ 7 w 57"/>
                  <a:gd name="T7" fmla="*/ 24 h 24"/>
                  <a:gd name="T8" fmla="*/ 0 w 57"/>
                  <a:gd name="T9" fmla="*/ 17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24">
                    <a:moveTo>
                      <a:pt x="0" y="17"/>
                    </a:moveTo>
                    <a:cubicBezTo>
                      <a:pt x="17" y="12"/>
                      <a:pt x="34" y="7"/>
                      <a:pt x="49" y="0"/>
                    </a:cubicBezTo>
                    <a:cubicBezTo>
                      <a:pt x="57" y="7"/>
                      <a:pt x="57" y="7"/>
                      <a:pt x="57" y="7"/>
                    </a:cubicBezTo>
                    <a:cubicBezTo>
                      <a:pt x="41" y="14"/>
                      <a:pt x="24" y="20"/>
                      <a:pt x="7" y="24"/>
                    </a:cubicBez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" name="Freeform 7">
                <a:extLst>
                  <a:ext uri="{FF2B5EF4-FFF2-40B4-BE49-F238E27FC236}">
                    <a16:creationId xmlns:a16="http://schemas.microsoft.com/office/drawing/2014/main" id="{5BEE034E-BFF4-6B01-27E4-044BB4E1F8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42" y="2024"/>
                <a:ext cx="58" cy="68"/>
              </a:xfrm>
              <a:custGeom>
                <a:avLst/>
                <a:gdLst>
                  <a:gd name="T0" fmla="*/ 29 w 29"/>
                  <a:gd name="T1" fmla="*/ 1 h 34"/>
                  <a:gd name="T2" fmla="*/ 13 w 29"/>
                  <a:gd name="T3" fmla="*/ 34 h 34"/>
                  <a:gd name="T4" fmla="*/ 0 w 29"/>
                  <a:gd name="T5" fmla="*/ 31 h 34"/>
                  <a:gd name="T6" fmla="*/ 15 w 29"/>
                  <a:gd name="T7" fmla="*/ 0 h 34"/>
                  <a:gd name="T8" fmla="*/ 29 w 29"/>
                  <a:gd name="T9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34">
                    <a:moveTo>
                      <a:pt x="29" y="1"/>
                    </a:moveTo>
                    <a:cubicBezTo>
                      <a:pt x="25" y="13"/>
                      <a:pt x="20" y="23"/>
                      <a:pt x="13" y="34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6" y="21"/>
                      <a:pt x="11" y="11"/>
                      <a:pt x="15" y="0"/>
                    </a:cubicBezTo>
                    <a:lnTo>
                      <a:pt x="29" y="1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" name="Freeform 8">
                <a:extLst>
                  <a:ext uri="{FF2B5EF4-FFF2-40B4-BE49-F238E27FC236}">
                    <a16:creationId xmlns:a16="http://schemas.microsoft.com/office/drawing/2014/main" id="{77F41617-62BD-148C-6230-EF7213335C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7" y="2294"/>
                <a:ext cx="120" cy="32"/>
              </a:xfrm>
              <a:custGeom>
                <a:avLst/>
                <a:gdLst>
                  <a:gd name="T0" fmla="*/ 0 w 60"/>
                  <a:gd name="T1" fmla="*/ 8 h 16"/>
                  <a:gd name="T2" fmla="*/ 55 w 60"/>
                  <a:gd name="T3" fmla="*/ 0 h 16"/>
                  <a:gd name="T4" fmla="*/ 60 w 60"/>
                  <a:gd name="T5" fmla="*/ 8 h 16"/>
                  <a:gd name="T6" fmla="*/ 3 w 60"/>
                  <a:gd name="T7" fmla="*/ 16 h 16"/>
                  <a:gd name="T8" fmla="*/ 0 w 60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16">
                    <a:moveTo>
                      <a:pt x="0" y="8"/>
                    </a:moveTo>
                    <a:cubicBezTo>
                      <a:pt x="19" y="6"/>
                      <a:pt x="37" y="3"/>
                      <a:pt x="55" y="0"/>
                    </a:cubicBezTo>
                    <a:cubicBezTo>
                      <a:pt x="60" y="8"/>
                      <a:pt x="60" y="8"/>
                      <a:pt x="60" y="8"/>
                    </a:cubicBezTo>
                    <a:cubicBezTo>
                      <a:pt x="41" y="11"/>
                      <a:pt x="22" y="14"/>
                      <a:pt x="3" y="16"/>
                    </a:cubicBez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" name="Freeform 9">
                <a:extLst>
                  <a:ext uri="{FF2B5EF4-FFF2-40B4-BE49-F238E27FC236}">
                    <a16:creationId xmlns:a16="http://schemas.microsoft.com/office/drawing/2014/main" id="{607969EA-17E5-6F08-FC7E-F63F3A7A0F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76" y="1892"/>
                <a:ext cx="36" cy="68"/>
              </a:xfrm>
              <a:custGeom>
                <a:avLst/>
                <a:gdLst>
                  <a:gd name="T0" fmla="*/ 0 w 18"/>
                  <a:gd name="T1" fmla="*/ 1 h 34"/>
                  <a:gd name="T2" fmla="*/ 14 w 18"/>
                  <a:gd name="T3" fmla="*/ 0 h 34"/>
                  <a:gd name="T4" fmla="*/ 18 w 18"/>
                  <a:gd name="T5" fmla="*/ 34 h 34"/>
                  <a:gd name="T6" fmla="*/ 3 w 18"/>
                  <a:gd name="T7" fmla="*/ 33 h 34"/>
                  <a:gd name="T8" fmla="*/ 0 w 18"/>
                  <a:gd name="T9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4">
                    <a:moveTo>
                      <a:pt x="0" y="1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7" y="11"/>
                      <a:pt x="18" y="22"/>
                      <a:pt x="18" y="34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4" y="23"/>
                      <a:pt x="3" y="12"/>
                      <a:pt x="0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" name="Freeform 10">
                <a:extLst>
                  <a:ext uri="{FF2B5EF4-FFF2-40B4-BE49-F238E27FC236}">
                    <a16:creationId xmlns:a16="http://schemas.microsoft.com/office/drawing/2014/main" id="{1DA9788F-9A69-A8E7-F0E2-208916803D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01" y="2318"/>
                <a:ext cx="116" cy="16"/>
              </a:xfrm>
              <a:custGeom>
                <a:avLst/>
                <a:gdLst>
                  <a:gd name="T0" fmla="*/ 37 w 58"/>
                  <a:gd name="T1" fmla="*/ 0 h 8"/>
                  <a:gd name="T2" fmla="*/ 57 w 58"/>
                  <a:gd name="T3" fmla="*/ 0 h 8"/>
                  <a:gd name="T4" fmla="*/ 58 w 58"/>
                  <a:gd name="T5" fmla="*/ 8 h 8"/>
                  <a:gd name="T6" fmla="*/ 37 w 58"/>
                  <a:gd name="T7" fmla="*/ 8 h 8"/>
                  <a:gd name="T8" fmla="*/ 0 w 58"/>
                  <a:gd name="T9" fmla="*/ 8 h 8"/>
                  <a:gd name="T10" fmla="*/ 1 w 58"/>
                  <a:gd name="T11" fmla="*/ 0 h 8"/>
                  <a:gd name="T12" fmla="*/ 37 w 58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8">
                    <a:moveTo>
                      <a:pt x="37" y="0"/>
                    </a:moveTo>
                    <a:cubicBezTo>
                      <a:pt x="43" y="0"/>
                      <a:pt x="50" y="0"/>
                      <a:pt x="57" y="0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51" y="8"/>
                      <a:pt x="44" y="8"/>
                      <a:pt x="37" y="8"/>
                    </a:cubicBezTo>
                    <a:cubicBezTo>
                      <a:pt x="24" y="8"/>
                      <a:pt x="12" y="8"/>
                      <a:pt x="0" y="8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3" y="0"/>
                      <a:pt x="25" y="0"/>
                      <a:pt x="37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" name="Freeform 11">
                <a:extLst>
                  <a:ext uri="{FF2B5EF4-FFF2-40B4-BE49-F238E27FC236}">
                    <a16:creationId xmlns:a16="http://schemas.microsoft.com/office/drawing/2014/main" id="{AB6E6B40-3040-61F5-AB68-FC8820F0F5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0" y="1762"/>
                <a:ext cx="62" cy="68"/>
              </a:xfrm>
              <a:custGeom>
                <a:avLst/>
                <a:gdLst>
                  <a:gd name="T0" fmla="*/ 0 w 31"/>
                  <a:gd name="T1" fmla="*/ 3 h 34"/>
                  <a:gd name="T2" fmla="*/ 13 w 31"/>
                  <a:gd name="T3" fmla="*/ 0 h 34"/>
                  <a:gd name="T4" fmla="*/ 31 w 31"/>
                  <a:gd name="T5" fmla="*/ 32 h 34"/>
                  <a:gd name="T6" fmla="*/ 18 w 31"/>
                  <a:gd name="T7" fmla="*/ 34 h 34"/>
                  <a:gd name="T8" fmla="*/ 0 w 31"/>
                  <a:gd name="T9" fmla="*/ 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4">
                    <a:moveTo>
                      <a:pt x="0" y="3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20" y="10"/>
                      <a:pt x="26" y="21"/>
                      <a:pt x="31" y="32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3" y="23"/>
                      <a:pt x="7" y="13"/>
                      <a:pt x="0" y="3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" name="Freeform 12">
                <a:extLst>
                  <a:ext uri="{FF2B5EF4-FFF2-40B4-BE49-F238E27FC236}">
                    <a16:creationId xmlns:a16="http://schemas.microsoft.com/office/drawing/2014/main" id="{03CEC7E4-C36D-2F9F-709E-9B8B18C8EE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71" y="2298"/>
                <a:ext cx="118" cy="28"/>
              </a:xfrm>
              <a:custGeom>
                <a:avLst/>
                <a:gdLst>
                  <a:gd name="T0" fmla="*/ 3 w 59"/>
                  <a:gd name="T1" fmla="*/ 0 h 14"/>
                  <a:gd name="T2" fmla="*/ 59 w 59"/>
                  <a:gd name="T3" fmla="*/ 6 h 14"/>
                  <a:gd name="T4" fmla="*/ 57 w 59"/>
                  <a:gd name="T5" fmla="*/ 14 h 14"/>
                  <a:gd name="T6" fmla="*/ 0 w 59"/>
                  <a:gd name="T7" fmla="*/ 8 h 14"/>
                  <a:gd name="T8" fmla="*/ 3 w 59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14">
                    <a:moveTo>
                      <a:pt x="3" y="0"/>
                    </a:moveTo>
                    <a:cubicBezTo>
                      <a:pt x="22" y="3"/>
                      <a:pt x="40" y="5"/>
                      <a:pt x="59" y="6"/>
                    </a:cubicBezTo>
                    <a:cubicBezTo>
                      <a:pt x="57" y="14"/>
                      <a:pt x="57" y="14"/>
                      <a:pt x="57" y="14"/>
                    </a:cubicBezTo>
                    <a:cubicBezTo>
                      <a:pt x="38" y="13"/>
                      <a:pt x="19" y="11"/>
                      <a:pt x="0" y="8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" name="Freeform 13">
                <a:extLst>
                  <a:ext uri="{FF2B5EF4-FFF2-40B4-BE49-F238E27FC236}">
                    <a16:creationId xmlns:a16="http://schemas.microsoft.com/office/drawing/2014/main" id="{D3612C89-5A5A-1DC2-8FE8-6F661A5F72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1" y="3500"/>
                <a:ext cx="100" cy="60"/>
              </a:xfrm>
              <a:custGeom>
                <a:avLst/>
                <a:gdLst>
                  <a:gd name="T0" fmla="*/ 39 w 50"/>
                  <a:gd name="T1" fmla="*/ 0 h 30"/>
                  <a:gd name="T2" fmla="*/ 50 w 50"/>
                  <a:gd name="T3" fmla="*/ 6 h 30"/>
                  <a:gd name="T4" fmla="*/ 23 w 50"/>
                  <a:gd name="T5" fmla="*/ 23 h 30"/>
                  <a:gd name="T6" fmla="*/ 10 w 50"/>
                  <a:gd name="T7" fmla="*/ 30 h 30"/>
                  <a:gd name="T8" fmla="*/ 0 w 50"/>
                  <a:gd name="T9" fmla="*/ 24 h 30"/>
                  <a:gd name="T10" fmla="*/ 12 w 50"/>
                  <a:gd name="T11" fmla="*/ 17 h 30"/>
                  <a:gd name="T12" fmla="*/ 39 w 50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30">
                    <a:moveTo>
                      <a:pt x="39" y="0"/>
                    </a:moveTo>
                    <a:cubicBezTo>
                      <a:pt x="50" y="6"/>
                      <a:pt x="50" y="6"/>
                      <a:pt x="50" y="6"/>
                    </a:cubicBezTo>
                    <a:cubicBezTo>
                      <a:pt x="41" y="12"/>
                      <a:pt x="32" y="17"/>
                      <a:pt x="23" y="23"/>
                    </a:cubicBezTo>
                    <a:cubicBezTo>
                      <a:pt x="18" y="25"/>
                      <a:pt x="14" y="28"/>
                      <a:pt x="10" y="3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4" y="22"/>
                      <a:pt x="8" y="20"/>
                      <a:pt x="12" y="17"/>
                    </a:cubicBezTo>
                    <a:cubicBezTo>
                      <a:pt x="22" y="12"/>
                      <a:pt x="30" y="6"/>
                      <a:pt x="39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" name="Freeform 14">
                <a:extLst>
                  <a:ext uri="{FF2B5EF4-FFF2-40B4-BE49-F238E27FC236}">
                    <a16:creationId xmlns:a16="http://schemas.microsoft.com/office/drawing/2014/main" id="{8E10E226-CC5F-8FDF-42C2-21F6B0B501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7" y="3590"/>
                <a:ext cx="114" cy="48"/>
              </a:xfrm>
              <a:custGeom>
                <a:avLst/>
                <a:gdLst>
                  <a:gd name="T0" fmla="*/ 0 w 57"/>
                  <a:gd name="T1" fmla="*/ 17 h 24"/>
                  <a:gd name="T2" fmla="*/ 48 w 57"/>
                  <a:gd name="T3" fmla="*/ 0 h 24"/>
                  <a:gd name="T4" fmla="*/ 57 w 57"/>
                  <a:gd name="T5" fmla="*/ 7 h 24"/>
                  <a:gd name="T6" fmla="*/ 7 w 57"/>
                  <a:gd name="T7" fmla="*/ 24 h 24"/>
                  <a:gd name="T8" fmla="*/ 0 w 57"/>
                  <a:gd name="T9" fmla="*/ 17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24">
                    <a:moveTo>
                      <a:pt x="0" y="17"/>
                    </a:moveTo>
                    <a:cubicBezTo>
                      <a:pt x="17" y="12"/>
                      <a:pt x="33" y="6"/>
                      <a:pt x="48" y="0"/>
                    </a:cubicBezTo>
                    <a:cubicBezTo>
                      <a:pt x="57" y="7"/>
                      <a:pt x="57" y="7"/>
                      <a:pt x="57" y="7"/>
                    </a:cubicBezTo>
                    <a:cubicBezTo>
                      <a:pt x="41" y="13"/>
                      <a:pt x="24" y="19"/>
                      <a:pt x="7" y="24"/>
                    </a:cubicBez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" name="Freeform 15">
                <a:extLst>
                  <a:ext uri="{FF2B5EF4-FFF2-40B4-BE49-F238E27FC236}">
                    <a16:creationId xmlns:a16="http://schemas.microsoft.com/office/drawing/2014/main" id="{C3287462-F743-DA27-6D66-33DDE9C81D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9" y="3652"/>
                <a:ext cx="118" cy="38"/>
              </a:xfrm>
              <a:custGeom>
                <a:avLst/>
                <a:gdLst>
                  <a:gd name="T0" fmla="*/ 0 w 59"/>
                  <a:gd name="T1" fmla="*/ 12 h 19"/>
                  <a:gd name="T2" fmla="*/ 53 w 59"/>
                  <a:gd name="T3" fmla="*/ 0 h 19"/>
                  <a:gd name="T4" fmla="*/ 59 w 59"/>
                  <a:gd name="T5" fmla="*/ 8 h 19"/>
                  <a:gd name="T6" fmla="*/ 4 w 59"/>
                  <a:gd name="T7" fmla="*/ 19 h 19"/>
                  <a:gd name="T8" fmla="*/ 0 w 59"/>
                  <a:gd name="T9" fmla="*/ 1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19">
                    <a:moveTo>
                      <a:pt x="0" y="12"/>
                    </a:moveTo>
                    <a:cubicBezTo>
                      <a:pt x="18" y="8"/>
                      <a:pt x="36" y="5"/>
                      <a:pt x="53" y="0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41" y="12"/>
                      <a:pt x="23" y="16"/>
                      <a:pt x="4" y="19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" name="Freeform 16">
                <a:extLst>
                  <a:ext uri="{FF2B5EF4-FFF2-40B4-BE49-F238E27FC236}">
                    <a16:creationId xmlns:a16="http://schemas.microsoft.com/office/drawing/2014/main" id="{367A0E3A-8925-4111-FC73-C083941652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7" y="3690"/>
                <a:ext cx="118" cy="26"/>
              </a:xfrm>
              <a:custGeom>
                <a:avLst/>
                <a:gdLst>
                  <a:gd name="T0" fmla="*/ 0 w 59"/>
                  <a:gd name="T1" fmla="*/ 5 h 13"/>
                  <a:gd name="T2" fmla="*/ 56 w 59"/>
                  <a:gd name="T3" fmla="*/ 0 h 13"/>
                  <a:gd name="T4" fmla="*/ 59 w 59"/>
                  <a:gd name="T5" fmla="*/ 8 h 13"/>
                  <a:gd name="T6" fmla="*/ 1 w 59"/>
                  <a:gd name="T7" fmla="*/ 13 h 13"/>
                  <a:gd name="T8" fmla="*/ 0 w 59"/>
                  <a:gd name="T9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13">
                    <a:moveTo>
                      <a:pt x="0" y="5"/>
                    </a:moveTo>
                    <a:cubicBezTo>
                      <a:pt x="19" y="4"/>
                      <a:pt x="38" y="2"/>
                      <a:pt x="56" y="0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40" y="11"/>
                      <a:pt x="21" y="12"/>
                      <a:pt x="1" y="13"/>
                    </a:cubicBez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" name="Freeform 17">
                <a:extLst>
                  <a:ext uri="{FF2B5EF4-FFF2-40B4-BE49-F238E27FC236}">
                    <a16:creationId xmlns:a16="http://schemas.microsoft.com/office/drawing/2014/main" id="{64616A33-1284-0BE7-EA63-B7B86CEDA7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7" y="3700"/>
                <a:ext cx="116" cy="18"/>
              </a:xfrm>
              <a:custGeom>
                <a:avLst/>
                <a:gdLst>
                  <a:gd name="T0" fmla="*/ 2 w 58"/>
                  <a:gd name="T1" fmla="*/ 0 h 9"/>
                  <a:gd name="T2" fmla="*/ 58 w 58"/>
                  <a:gd name="T3" fmla="*/ 1 h 9"/>
                  <a:gd name="T4" fmla="*/ 58 w 58"/>
                  <a:gd name="T5" fmla="*/ 9 h 9"/>
                  <a:gd name="T6" fmla="*/ 0 w 58"/>
                  <a:gd name="T7" fmla="*/ 8 h 9"/>
                  <a:gd name="T8" fmla="*/ 2 w 58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">
                    <a:moveTo>
                      <a:pt x="2" y="0"/>
                    </a:moveTo>
                    <a:cubicBezTo>
                      <a:pt x="21" y="1"/>
                      <a:pt x="39" y="1"/>
                      <a:pt x="58" y="1"/>
                    </a:cubicBezTo>
                    <a:cubicBezTo>
                      <a:pt x="58" y="9"/>
                      <a:pt x="58" y="9"/>
                      <a:pt x="58" y="9"/>
                    </a:cubicBezTo>
                    <a:cubicBezTo>
                      <a:pt x="39" y="9"/>
                      <a:pt x="20" y="9"/>
                      <a:pt x="0" y="8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" name="Freeform 18">
                <a:extLst>
                  <a:ext uri="{FF2B5EF4-FFF2-40B4-BE49-F238E27FC236}">
                    <a16:creationId xmlns:a16="http://schemas.microsoft.com/office/drawing/2014/main" id="{218FED11-EA3F-2DF0-1FCD-56F74B536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0" y="3678"/>
                <a:ext cx="118" cy="28"/>
              </a:xfrm>
              <a:custGeom>
                <a:avLst/>
                <a:gdLst>
                  <a:gd name="T0" fmla="*/ 4 w 59"/>
                  <a:gd name="T1" fmla="*/ 0 h 14"/>
                  <a:gd name="T2" fmla="*/ 59 w 59"/>
                  <a:gd name="T3" fmla="*/ 6 h 14"/>
                  <a:gd name="T4" fmla="*/ 57 w 59"/>
                  <a:gd name="T5" fmla="*/ 14 h 14"/>
                  <a:gd name="T6" fmla="*/ 0 w 59"/>
                  <a:gd name="T7" fmla="*/ 8 h 14"/>
                  <a:gd name="T8" fmla="*/ 4 w 59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14">
                    <a:moveTo>
                      <a:pt x="4" y="0"/>
                    </a:moveTo>
                    <a:cubicBezTo>
                      <a:pt x="22" y="2"/>
                      <a:pt x="41" y="4"/>
                      <a:pt x="59" y="6"/>
                    </a:cubicBezTo>
                    <a:cubicBezTo>
                      <a:pt x="57" y="14"/>
                      <a:pt x="57" y="14"/>
                      <a:pt x="57" y="14"/>
                    </a:cubicBezTo>
                    <a:cubicBezTo>
                      <a:pt x="38" y="13"/>
                      <a:pt x="19" y="10"/>
                      <a:pt x="0" y="8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" name="Freeform 19">
                <a:extLst>
                  <a:ext uri="{FF2B5EF4-FFF2-40B4-BE49-F238E27FC236}">
                    <a16:creationId xmlns:a16="http://schemas.microsoft.com/office/drawing/2014/main" id="{8ACED421-D211-C713-0DF6-D98D68710D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3" y="2872"/>
                <a:ext cx="68" cy="68"/>
              </a:xfrm>
              <a:custGeom>
                <a:avLst/>
                <a:gdLst>
                  <a:gd name="T0" fmla="*/ 13 w 34"/>
                  <a:gd name="T1" fmla="*/ 0 h 34"/>
                  <a:gd name="T2" fmla="*/ 34 w 34"/>
                  <a:gd name="T3" fmla="*/ 32 h 34"/>
                  <a:gd name="T4" fmla="*/ 21 w 34"/>
                  <a:gd name="T5" fmla="*/ 34 h 34"/>
                  <a:gd name="T6" fmla="*/ 0 w 34"/>
                  <a:gd name="T7" fmla="*/ 4 h 34"/>
                  <a:gd name="T8" fmla="*/ 13 w 3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4">
                    <a:moveTo>
                      <a:pt x="13" y="0"/>
                    </a:moveTo>
                    <a:cubicBezTo>
                      <a:pt x="21" y="11"/>
                      <a:pt x="28" y="21"/>
                      <a:pt x="34" y="32"/>
                    </a:cubicBezTo>
                    <a:cubicBezTo>
                      <a:pt x="21" y="34"/>
                      <a:pt x="21" y="34"/>
                      <a:pt x="21" y="34"/>
                    </a:cubicBezTo>
                    <a:cubicBezTo>
                      <a:pt x="15" y="24"/>
                      <a:pt x="8" y="14"/>
                      <a:pt x="0" y="4"/>
                    </a:cubicBez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" name="Freeform 20">
                <a:extLst>
                  <a:ext uri="{FF2B5EF4-FFF2-40B4-BE49-F238E27FC236}">
                    <a16:creationId xmlns:a16="http://schemas.microsoft.com/office/drawing/2014/main" id="{F5A25560-F7C6-37DE-BA9D-7CB47E0749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0" y="3638"/>
                <a:ext cx="118" cy="38"/>
              </a:xfrm>
              <a:custGeom>
                <a:avLst/>
                <a:gdLst>
                  <a:gd name="T0" fmla="*/ 5 w 59"/>
                  <a:gd name="T1" fmla="*/ 0 h 19"/>
                  <a:gd name="T2" fmla="*/ 59 w 59"/>
                  <a:gd name="T3" fmla="*/ 11 h 19"/>
                  <a:gd name="T4" fmla="*/ 54 w 59"/>
                  <a:gd name="T5" fmla="*/ 19 h 19"/>
                  <a:gd name="T6" fmla="*/ 0 w 59"/>
                  <a:gd name="T7" fmla="*/ 7 h 19"/>
                  <a:gd name="T8" fmla="*/ 5 w 59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19">
                    <a:moveTo>
                      <a:pt x="5" y="0"/>
                    </a:moveTo>
                    <a:cubicBezTo>
                      <a:pt x="23" y="4"/>
                      <a:pt x="41" y="7"/>
                      <a:pt x="59" y="11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36" y="15"/>
                      <a:pt x="18" y="11"/>
                      <a:pt x="0" y="7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" name="Freeform 21">
                <a:extLst>
                  <a:ext uri="{FF2B5EF4-FFF2-40B4-BE49-F238E27FC236}">
                    <a16:creationId xmlns:a16="http://schemas.microsoft.com/office/drawing/2014/main" id="{6752981C-BA28-E7E1-C038-0A0E503738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5" y="1374"/>
                <a:ext cx="110" cy="52"/>
              </a:xfrm>
              <a:custGeom>
                <a:avLst/>
                <a:gdLst>
                  <a:gd name="T0" fmla="*/ 55 w 55"/>
                  <a:gd name="T1" fmla="*/ 19 h 26"/>
                  <a:gd name="T2" fmla="*/ 47 w 55"/>
                  <a:gd name="T3" fmla="*/ 26 h 26"/>
                  <a:gd name="T4" fmla="*/ 0 w 55"/>
                  <a:gd name="T5" fmla="*/ 7 h 26"/>
                  <a:gd name="T6" fmla="*/ 8 w 55"/>
                  <a:gd name="T7" fmla="*/ 0 h 26"/>
                  <a:gd name="T8" fmla="*/ 55 w 55"/>
                  <a:gd name="T9" fmla="*/ 1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26">
                    <a:moveTo>
                      <a:pt x="55" y="19"/>
                    </a:moveTo>
                    <a:cubicBezTo>
                      <a:pt x="47" y="26"/>
                      <a:pt x="47" y="26"/>
                      <a:pt x="47" y="26"/>
                    </a:cubicBezTo>
                    <a:cubicBezTo>
                      <a:pt x="31" y="20"/>
                      <a:pt x="16" y="13"/>
                      <a:pt x="0" y="7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24" y="7"/>
                      <a:pt x="40" y="13"/>
                      <a:pt x="55" y="19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" name="Freeform 22">
                <a:extLst>
                  <a:ext uri="{FF2B5EF4-FFF2-40B4-BE49-F238E27FC236}">
                    <a16:creationId xmlns:a16="http://schemas.microsoft.com/office/drawing/2014/main" id="{46AC492E-AB61-42AA-9EDC-0C1AF5FF3A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9" y="2754"/>
                <a:ext cx="82" cy="66"/>
              </a:xfrm>
              <a:custGeom>
                <a:avLst/>
                <a:gdLst>
                  <a:gd name="T0" fmla="*/ 12 w 41"/>
                  <a:gd name="T1" fmla="*/ 0 h 33"/>
                  <a:gd name="T2" fmla="*/ 26 w 41"/>
                  <a:gd name="T3" fmla="*/ 14 h 33"/>
                  <a:gd name="T4" fmla="*/ 41 w 41"/>
                  <a:gd name="T5" fmla="*/ 29 h 33"/>
                  <a:gd name="T6" fmla="*/ 28 w 41"/>
                  <a:gd name="T7" fmla="*/ 33 h 33"/>
                  <a:gd name="T8" fmla="*/ 14 w 41"/>
                  <a:gd name="T9" fmla="*/ 18 h 33"/>
                  <a:gd name="T10" fmla="*/ 0 w 41"/>
                  <a:gd name="T11" fmla="*/ 4 h 33"/>
                  <a:gd name="T12" fmla="*/ 12 w 41"/>
                  <a:gd name="T1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33">
                    <a:moveTo>
                      <a:pt x="12" y="0"/>
                    </a:moveTo>
                    <a:cubicBezTo>
                      <a:pt x="17" y="4"/>
                      <a:pt x="22" y="9"/>
                      <a:pt x="26" y="14"/>
                    </a:cubicBezTo>
                    <a:cubicBezTo>
                      <a:pt x="31" y="19"/>
                      <a:pt x="36" y="24"/>
                      <a:pt x="41" y="29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3" y="28"/>
                      <a:pt x="19" y="23"/>
                      <a:pt x="14" y="18"/>
                    </a:cubicBezTo>
                    <a:cubicBezTo>
                      <a:pt x="9" y="13"/>
                      <a:pt x="5" y="9"/>
                      <a:pt x="0" y="4"/>
                    </a:cubicBez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" name="Freeform 23">
                <a:extLst>
                  <a:ext uri="{FF2B5EF4-FFF2-40B4-BE49-F238E27FC236}">
                    <a16:creationId xmlns:a16="http://schemas.microsoft.com/office/drawing/2014/main" id="{244CD9C4-6E4A-414A-3B9C-682BA358AD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8" y="3584"/>
                <a:ext cx="116" cy="44"/>
              </a:xfrm>
              <a:custGeom>
                <a:avLst/>
                <a:gdLst>
                  <a:gd name="T0" fmla="*/ 7 w 58"/>
                  <a:gd name="T1" fmla="*/ 0 h 22"/>
                  <a:gd name="T2" fmla="*/ 58 w 58"/>
                  <a:gd name="T3" fmla="*/ 14 h 22"/>
                  <a:gd name="T4" fmla="*/ 52 w 58"/>
                  <a:gd name="T5" fmla="*/ 22 h 22"/>
                  <a:gd name="T6" fmla="*/ 0 w 58"/>
                  <a:gd name="T7" fmla="*/ 7 h 22"/>
                  <a:gd name="T8" fmla="*/ 7 w 58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2">
                    <a:moveTo>
                      <a:pt x="7" y="0"/>
                    </a:moveTo>
                    <a:cubicBezTo>
                      <a:pt x="24" y="5"/>
                      <a:pt x="41" y="9"/>
                      <a:pt x="58" y="14"/>
                    </a:cubicBezTo>
                    <a:cubicBezTo>
                      <a:pt x="52" y="22"/>
                      <a:pt x="52" y="22"/>
                      <a:pt x="52" y="22"/>
                    </a:cubicBezTo>
                    <a:cubicBezTo>
                      <a:pt x="35" y="17"/>
                      <a:pt x="17" y="12"/>
                      <a:pt x="0" y="7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" name="Freeform 24">
                <a:extLst>
                  <a:ext uri="{FF2B5EF4-FFF2-40B4-BE49-F238E27FC236}">
                    <a16:creationId xmlns:a16="http://schemas.microsoft.com/office/drawing/2014/main" id="{52DCDD28-C742-9F06-3835-EA673A110F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3" y="1302"/>
                <a:ext cx="112" cy="50"/>
              </a:xfrm>
              <a:custGeom>
                <a:avLst/>
                <a:gdLst>
                  <a:gd name="T0" fmla="*/ 56 w 56"/>
                  <a:gd name="T1" fmla="*/ 18 h 25"/>
                  <a:gd name="T2" fmla="*/ 48 w 56"/>
                  <a:gd name="T3" fmla="*/ 25 h 25"/>
                  <a:gd name="T4" fmla="*/ 0 w 56"/>
                  <a:gd name="T5" fmla="*/ 7 h 25"/>
                  <a:gd name="T6" fmla="*/ 7 w 56"/>
                  <a:gd name="T7" fmla="*/ 0 h 25"/>
                  <a:gd name="T8" fmla="*/ 56 w 56"/>
                  <a:gd name="T9" fmla="*/ 1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">
                    <a:moveTo>
                      <a:pt x="56" y="18"/>
                    </a:moveTo>
                    <a:cubicBezTo>
                      <a:pt x="48" y="25"/>
                      <a:pt x="48" y="25"/>
                      <a:pt x="48" y="25"/>
                    </a:cubicBezTo>
                    <a:cubicBezTo>
                      <a:pt x="32" y="19"/>
                      <a:pt x="16" y="13"/>
                      <a:pt x="0" y="7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23" y="6"/>
                      <a:pt x="40" y="12"/>
                      <a:pt x="56" y="18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" name="Freeform 25">
                <a:extLst>
                  <a:ext uri="{FF2B5EF4-FFF2-40B4-BE49-F238E27FC236}">
                    <a16:creationId xmlns:a16="http://schemas.microsoft.com/office/drawing/2014/main" id="{276C2070-A8C6-0BF0-7991-FDECC305D9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9" y="2642"/>
                <a:ext cx="92" cy="64"/>
              </a:xfrm>
              <a:custGeom>
                <a:avLst/>
                <a:gdLst>
                  <a:gd name="T0" fmla="*/ 0 w 46"/>
                  <a:gd name="T1" fmla="*/ 5 h 32"/>
                  <a:gd name="T2" fmla="*/ 12 w 46"/>
                  <a:gd name="T3" fmla="*/ 0 h 32"/>
                  <a:gd name="T4" fmla="*/ 46 w 46"/>
                  <a:gd name="T5" fmla="*/ 28 h 32"/>
                  <a:gd name="T6" fmla="*/ 34 w 46"/>
                  <a:gd name="T7" fmla="*/ 32 h 32"/>
                  <a:gd name="T8" fmla="*/ 0 w 46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2">
                    <a:moveTo>
                      <a:pt x="0" y="5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23" y="9"/>
                      <a:pt x="35" y="18"/>
                      <a:pt x="46" y="28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23" y="23"/>
                      <a:pt x="12" y="14"/>
                      <a:pt x="0" y="5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" name="Freeform 26">
                <a:extLst>
                  <a:ext uri="{FF2B5EF4-FFF2-40B4-BE49-F238E27FC236}">
                    <a16:creationId xmlns:a16="http://schemas.microsoft.com/office/drawing/2014/main" id="{649220CE-98F9-462B-EA90-3577A5F994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8" y="3518"/>
                <a:ext cx="112" cy="48"/>
              </a:xfrm>
              <a:custGeom>
                <a:avLst/>
                <a:gdLst>
                  <a:gd name="T0" fmla="*/ 7 w 56"/>
                  <a:gd name="T1" fmla="*/ 0 h 24"/>
                  <a:gd name="T2" fmla="*/ 56 w 56"/>
                  <a:gd name="T3" fmla="*/ 17 h 24"/>
                  <a:gd name="T4" fmla="*/ 49 w 56"/>
                  <a:gd name="T5" fmla="*/ 24 h 24"/>
                  <a:gd name="T6" fmla="*/ 0 w 56"/>
                  <a:gd name="T7" fmla="*/ 7 h 24"/>
                  <a:gd name="T8" fmla="*/ 7 w 5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4">
                    <a:moveTo>
                      <a:pt x="7" y="0"/>
                    </a:moveTo>
                    <a:cubicBezTo>
                      <a:pt x="23" y="6"/>
                      <a:pt x="40" y="11"/>
                      <a:pt x="56" y="17"/>
                    </a:cubicBezTo>
                    <a:cubicBezTo>
                      <a:pt x="49" y="24"/>
                      <a:pt x="49" y="24"/>
                      <a:pt x="49" y="24"/>
                    </a:cubicBezTo>
                    <a:cubicBezTo>
                      <a:pt x="33" y="19"/>
                      <a:pt x="16" y="13"/>
                      <a:pt x="0" y="7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" name="Freeform 27">
                <a:extLst>
                  <a:ext uri="{FF2B5EF4-FFF2-40B4-BE49-F238E27FC236}">
                    <a16:creationId xmlns:a16="http://schemas.microsoft.com/office/drawing/2014/main" id="{FD28D063-EF29-EACA-A832-B3FE947EAA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9" y="1228"/>
                <a:ext cx="112" cy="52"/>
              </a:xfrm>
              <a:custGeom>
                <a:avLst/>
                <a:gdLst>
                  <a:gd name="T0" fmla="*/ 56 w 56"/>
                  <a:gd name="T1" fmla="*/ 19 h 26"/>
                  <a:gd name="T2" fmla="*/ 48 w 56"/>
                  <a:gd name="T3" fmla="*/ 26 h 26"/>
                  <a:gd name="T4" fmla="*/ 0 w 56"/>
                  <a:gd name="T5" fmla="*/ 7 h 26"/>
                  <a:gd name="T6" fmla="*/ 8 w 56"/>
                  <a:gd name="T7" fmla="*/ 0 h 26"/>
                  <a:gd name="T8" fmla="*/ 56 w 56"/>
                  <a:gd name="T9" fmla="*/ 1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6">
                    <a:moveTo>
                      <a:pt x="56" y="19"/>
                    </a:moveTo>
                    <a:cubicBezTo>
                      <a:pt x="48" y="26"/>
                      <a:pt x="48" y="26"/>
                      <a:pt x="48" y="26"/>
                    </a:cubicBezTo>
                    <a:cubicBezTo>
                      <a:pt x="32" y="20"/>
                      <a:pt x="16" y="14"/>
                      <a:pt x="0" y="7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24" y="7"/>
                      <a:pt x="40" y="13"/>
                      <a:pt x="56" y="19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" name="Freeform 28">
                <a:extLst>
                  <a:ext uri="{FF2B5EF4-FFF2-40B4-BE49-F238E27FC236}">
                    <a16:creationId xmlns:a16="http://schemas.microsoft.com/office/drawing/2014/main" id="{6D61024F-69C9-6F0C-6854-D2F8F478A0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5" y="2538"/>
                <a:ext cx="96" cy="62"/>
              </a:xfrm>
              <a:custGeom>
                <a:avLst/>
                <a:gdLst>
                  <a:gd name="T0" fmla="*/ 0 w 48"/>
                  <a:gd name="T1" fmla="*/ 6 h 31"/>
                  <a:gd name="T2" fmla="*/ 11 w 48"/>
                  <a:gd name="T3" fmla="*/ 0 h 31"/>
                  <a:gd name="T4" fmla="*/ 48 w 48"/>
                  <a:gd name="T5" fmla="*/ 26 h 31"/>
                  <a:gd name="T6" fmla="*/ 37 w 48"/>
                  <a:gd name="T7" fmla="*/ 31 h 31"/>
                  <a:gd name="T8" fmla="*/ 0 w 48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1">
                    <a:moveTo>
                      <a:pt x="0" y="6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24" y="9"/>
                      <a:pt x="36" y="17"/>
                      <a:pt x="48" y="26"/>
                    </a:cubicBezTo>
                    <a:cubicBezTo>
                      <a:pt x="37" y="31"/>
                      <a:pt x="37" y="31"/>
                      <a:pt x="37" y="31"/>
                    </a:cubicBezTo>
                    <a:cubicBezTo>
                      <a:pt x="25" y="23"/>
                      <a:pt x="13" y="14"/>
                      <a:pt x="0" y="6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" name="Freeform 29">
                <a:extLst>
                  <a:ext uri="{FF2B5EF4-FFF2-40B4-BE49-F238E27FC236}">
                    <a16:creationId xmlns:a16="http://schemas.microsoft.com/office/drawing/2014/main" id="{669A981F-DA56-4B61-74CD-C02D6EFC13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6" y="3444"/>
                <a:ext cx="110" cy="52"/>
              </a:xfrm>
              <a:custGeom>
                <a:avLst/>
                <a:gdLst>
                  <a:gd name="T0" fmla="*/ 8 w 55"/>
                  <a:gd name="T1" fmla="*/ 0 h 26"/>
                  <a:gd name="T2" fmla="*/ 55 w 55"/>
                  <a:gd name="T3" fmla="*/ 19 h 26"/>
                  <a:gd name="T4" fmla="*/ 47 w 55"/>
                  <a:gd name="T5" fmla="*/ 26 h 26"/>
                  <a:gd name="T6" fmla="*/ 0 w 55"/>
                  <a:gd name="T7" fmla="*/ 7 h 26"/>
                  <a:gd name="T8" fmla="*/ 8 w 55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26">
                    <a:moveTo>
                      <a:pt x="8" y="0"/>
                    </a:moveTo>
                    <a:cubicBezTo>
                      <a:pt x="23" y="7"/>
                      <a:pt x="39" y="13"/>
                      <a:pt x="55" y="19"/>
                    </a:cubicBezTo>
                    <a:cubicBezTo>
                      <a:pt x="47" y="26"/>
                      <a:pt x="47" y="26"/>
                      <a:pt x="47" y="26"/>
                    </a:cubicBezTo>
                    <a:cubicBezTo>
                      <a:pt x="31" y="20"/>
                      <a:pt x="15" y="13"/>
                      <a:pt x="0" y="7"/>
                    </a:cubicBez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" name="Freeform 30">
                <a:extLst>
                  <a:ext uri="{FF2B5EF4-FFF2-40B4-BE49-F238E27FC236}">
                    <a16:creationId xmlns:a16="http://schemas.microsoft.com/office/drawing/2014/main" id="{4868B00A-C23B-E720-330C-6D7A41F73C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3" y="1150"/>
                <a:ext cx="110" cy="54"/>
              </a:xfrm>
              <a:custGeom>
                <a:avLst/>
                <a:gdLst>
                  <a:gd name="T0" fmla="*/ 55 w 55"/>
                  <a:gd name="T1" fmla="*/ 20 h 27"/>
                  <a:gd name="T2" fmla="*/ 46 w 55"/>
                  <a:gd name="T3" fmla="*/ 27 h 27"/>
                  <a:gd name="T4" fmla="*/ 0 w 55"/>
                  <a:gd name="T5" fmla="*/ 7 h 27"/>
                  <a:gd name="T6" fmla="*/ 9 w 55"/>
                  <a:gd name="T7" fmla="*/ 0 h 27"/>
                  <a:gd name="T8" fmla="*/ 55 w 55"/>
                  <a:gd name="T9" fmla="*/ 2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27">
                    <a:moveTo>
                      <a:pt x="55" y="20"/>
                    </a:moveTo>
                    <a:cubicBezTo>
                      <a:pt x="46" y="27"/>
                      <a:pt x="46" y="27"/>
                      <a:pt x="46" y="27"/>
                    </a:cubicBezTo>
                    <a:cubicBezTo>
                      <a:pt x="31" y="20"/>
                      <a:pt x="15" y="14"/>
                      <a:pt x="0" y="7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24" y="7"/>
                      <a:pt x="39" y="14"/>
                      <a:pt x="55" y="2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" name="Freeform 31">
                <a:extLst>
                  <a:ext uri="{FF2B5EF4-FFF2-40B4-BE49-F238E27FC236}">
                    <a16:creationId xmlns:a16="http://schemas.microsoft.com/office/drawing/2014/main" id="{9B4542E3-D4CA-DF89-66F0-2E4F53AE69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1" y="2440"/>
                <a:ext cx="100" cy="60"/>
              </a:xfrm>
              <a:custGeom>
                <a:avLst/>
                <a:gdLst>
                  <a:gd name="T0" fmla="*/ 0 w 50"/>
                  <a:gd name="T1" fmla="*/ 6 h 30"/>
                  <a:gd name="T2" fmla="*/ 10 w 50"/>
                  <a:gd name="T3" fmla="*/ 0 h 30"/>
                  <a:gd name="T4" fmla="*/ 50 w 50"/>
                  <a:gd name="T5" fmla="*/ 25 h 30"/>
                  <a:gd name="T6" fmla="*/ 39 w 50"/>
                  <a:gd name="T7" fmla="*/ 30 h 30"/>
                  <a:gd name="T8" fmla="*/ 0 w 50"/>
                  <a:gd name="T9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0">
                    <a:moveTo>
                      <a:pt x="0" y="6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24" y="8"/>
                      <a:pt x="37" y="16"/>
                      <a:pt x="50" y="25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26" y="22"/>
                      <a:pt x="13" y="14"/>
                      <a:pt x="0" y="6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" name="Freeform 32">
                <a:extLst>
                  <a:ext uri="{FF2B5EF4-FFF2-40B4-BE49-F238E27FC236}">
                    <a16:creationId xmlns:a16="http://schemas.microsoft.com/office/drawing/2014/main" id="{32456874-98D7-9203-4B9E-3621E97280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2" y="3364"/>
                <a:ext cx="108" cy="54"/>
              </a:xfrm>
              <a:custGeom>
                <a:avLst/>
                <a:gdLst>
                  <a:gd name="T0" fmla="*/ 8 w 54"/>
                  <a:gd name="T1" fmla="*/ 0 h 27"/>
                  <a:gd name="T2" fmla="*/ 54 w 54"/>
                  <a:gd name="T3" fmla="*/ 20 h 27"/>
                  <a:gd name="T4" fmla="*/ 45 w 54"/>
                  <a:gd name="T5" fmla="*/ 27 h 27"/>
                  <a:gd name="T6" fmla="*/ 0 w 54"/>
                  <a:gd name="T7" fmla="*/ 7 h 27"/>
                  <a:gd name="T8" fmla="*/ 8 w 54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7">
                    <a:moveTo>
                      <a:pt x="8" y="0"/>
                    </a:moveTo>
                    <a:cubicBezTo>
                      <a:pt x="23" y="7"/>
                      <a:pt x="39" y="14"/>
                      <a:pt x="54" y="20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30" y="20"/>
                      <a:pt x="15" y="14"/>
                      <a:pt x="0" y="7"/>
                    </a:cubicBez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" name="Freeform 33">
                <a:extLst>
                  <a:ext uri="{FF2B5EF4-FFF2-40B4-BE49-F238E27FC236}">
                    <a16:creationId xmlns:a16="http://schemas.microsoft.com/office/drawing/2014/main" id="{01D7B487-5F0B-CE28-6C65-A3DDBDB05A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1" y="1062"/>
                <a:ext cx="104" cy="58"/>
              </a:xfrm>
              <a:custGeom>
                <a:avLst/>
                <a:gdLst>
                  <a:gd name="T0" fmla="*/ 21 w 52"/>
                  <a:gd name="T1" fmla="*/ 18 h 29"/>
                  <a:gd name="T2" fmla="*/ 15 w 52"/>
                  <a:gd name="T3" fmla="*/ 14 h 29"/>
                  <a:gd name="T4" fmla="*/ 0 w 52"/>
                  <a:gd name="T5" fmla="*/ 5 h 29"/>
                  <a:gd name="T6" fmla="*/ 11 w 52"/>
                  <a:gd name="T7" fmla="*/ 0 h 29"/>
                  <a:gd name="T8" fmla="*/ 25 w 52"/>
                  <a:gd name="T9" fmla="*/ 8 h 29"/>
                  <a:gd name="T10" fmla="*/ 31 w 52"/>
                  <a:gd name="T11" fmla="*/ 12 h 29"/>
                  <a:gd name="T12" fmla="*/ 52 w 52"/>
                  <a:gd name="T13" fmla="*/ 23 h 29"/>
                  <a:gd name="T14" fmla="*/ 42 w 52"/>
                  <a:gd name="T15" fmla="*/ 29 h 29"/>
                  <a:gd name="T16" fmla="*/ 21 w 52"/>
                  <a:gd name="T17" fmla="*/ 1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29">
                    <a:moveTo>
                      <a:pt x="21" y="18"/>
                    </a:moveTo>
                    <a:cubicBezTo>
                      <a:pt x="19" y="17"/>
                      <a:pt x="17" y="15"/>
                      <a:pt x="15" y="14"/>
                    </a:cubicBezTo>
                    <a:cubicBezTo>
                      <a:pt x="10" y="11"/>
                      <a:pt x="5" y="8"/>
                      <a:pt x="0" y="5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6" y="3"/>
                      <a:pt x="21" y="6"/>
                      <a:pt x="25" y="8"/>
                    </a:cubicBezTo>
                    <a:cubicBezTo>
                      <a:pt x="27" y="10"/>
                      <a:pt x="29" y="11"/>
                      <a:pt x="31" y="12"/>
                    </a:cubicBezTo>
                    <a:cubicBezTo>
                      <a:pt x="38" y="15"/>
                      <a:pt x="45" y="19"/>
                      <a:pt x="52" y="23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35" y="25"/>
                      <a:pt x="28" y="21"/>
                      <a:pt x="21" y="18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" name="Freeform 34">
                <a:extLst>
                  <a:ext uri="{FF2B5EF4-FFF2-40B4-BE49-F238E27FC236}">
                    <a16:creationId xmlns:a16="http://schemas.microsoft.com/office/drawing/2014/main" id="{0FF88D93-F743-4B72-286C-9DE301D7D8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3" y="2344"/>
                <a:ext cx="100" cy="58"/>
              </a:xfrm>
              <a:custGeom>
                <a:avLst/>
                <a:gdLst>
                  <a:gd name="T0" fmla="*/ 0 w 50"/>
                  <a:gd name="T1" fmla="*/ 5 h 29"/>
                  <a:gd name="T2" fmla="*/ 10 w 50"/>
                  <a:gd name="T3" fmla="*/ 0 h 29"/>
                  <a:gd name="T4" fmla="*/ 50 w 50"/>
                  <a:gd name="T5" fmla="*/ 24 h 29"/>
                  <a:gd name="T6" fmla="*/ 40 w 50"/>
                  <a:gd name="T7" fmla="*/ 29 h 29"/>
                  <a:gd name="T8" fmla="*/ 0 w 50"/>
                  <a:gd name="T9" fmla="*/ 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9">
                    <a:moveTo>
                      <a:pt x="0" y="5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24" y="8"/>
                      <a:pt x="37" y="16"/>
                      <a:pt x="50" y="24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26" y="21"/>
                      <a:pt x="13" y="13"/>
                      <a:pt x="0" y="5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" name="Freeform 35">
                <a:extLst>
                  <a:ext uri="{FF2B5EF4-FFF2-40B4-BE49-F238E27FC236}">
                    <a16:creationId xmlns:a16="http://schemas.microsoft.com/office/drawing/2014/main" id="{47B93CD9-35C5-CDB9-E738-0E0F8A4FED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5" y="3280"/>
                <a:ext cx="105" cy="56"/>
              </a:xfrm>
              <a:custGeom>
                <a:avLst/>
                <a:gdLst>
                  <a:gd name="T0" fmla="*/ 9 w 53"/>
                  <a:gd name="T1" fmla="*/ 0 h 28"/>
                  <a:gd name="T2" fmla="*/ 53 w 53"/>
                  <a:gd name="T3" fmla="*/ 21 h 28"/>
                  <a:gd name="T4" fmla="*/ 44 w 53"/>
                  <a:gd name="T5" fmla="*/ 28 h 28"/>
                  <a:gd name="T6" fmla="*/ 0 w 53"/>
                  <a:gd name="T7" fmla="*/ 6 h 28"/>
                  <a:gd name="T8" fmla="*/ 9 w 53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8">
                    <a:moveTo>
                      <a:pt x="9" y="0"/>
                    </a:moveTo>
                    <a:cubicBezTo>
                      <a:pt x="23" y="7"/>
                      <a:pt x="38" y="14"/>
                      <a:pt x="53" y="21"/>
                    </a:cubicBezTo>
                    <a:cubicBezTo>
                      <a:pt x="44" y="28"/>
                      <a:pt x="44" y="28"/>
                      <a:pt x="44" y="28"/>
                    </a:cubicBezTo>
                    <a:cubicBezTo>
                      <a:pt x="29" y="21"/>
                      <a:pt x="14" y="13"/>
                      <a:pt x="0" y="6"/>
                    </a:cubicBez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" name="Freeform 36">
                <a:extLst>
                  <a:ext uri="{FF2B5EF4-FFF2-40B4-BE49-F238E27FC236}">
                    <a16:creationId xmlns:a16="http://schemas.microsoft.com/office/drawing/2014/main" id="{B90838D9-D0A5-10E1-C070-5BF1CAADC5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25" y="956"/>
                <a:ext cx="86" cy="64"/>
              </a:xfrm>
              <a:custGeom>
                <a:avLst/>
                <a:gdLst>
                  <a:gd name="T0" fmla="*/ 43 w 43"/>
                  <a:gd name="T1" fmla="*/ 27 h 32"/>
                  <a:gd name="T2" fmla="*/ 31 w 43"/>
                  <a:gd name="T3" fmla="*/ 32 h 32"/>
                  <a:gd name="T4" fmla="*/ 0 w 43"/>
                  <a:gd name="T5" fmla="*/ 4 h 32"/>
                  <a:gd name="T6" fmla="*/ 12 w 43"/>
                  <a:gd name="T7" fmla="*/ 0 h 32"/>
                  <a:gd name="T8" fmla="*/ 43 w 43"/>
                  <a:gd name="T9" fmla="*/ 2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32">
                    <a:moveTo>
                      <a:pt x="43" y="27"/>
                    </a:moveTo>
                    <a:cubicBezTo>
                      <a:pt x="31" y="32"/>
                      <a:pt x="31" y="32"/>
                      <a:pt x="31" y="32"/>
                    </a:cubicBezTo>
                    <a:cubicBezTo>
                      <a:pt x="20" y="23"/>
                      <a:pt x="9" y="14"/>
                      <a:pt x="0" y="4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21" y="9"/>
                      <a:pt x="32" y="19"/>
                      <a:pt x="43" y="27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" name="Freeform 37">
                <a:extLst>
                  <a:ext uri="{FF2B5EF4-FFF2-40B4-BE49-F238E27FC236}">
                    <a16:creationId xmlns:a16="http://schemas.microsoft.com/office/drawing/2014/main" id="{4B327996-9F59-90A1-F221-CAD9FDD2B4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5" y="2246"/>
                <a:ext cx="100" cy="60"/>
              </a:xfrm>
              <a:custGeom>
                <a:avLst/>
                <a:gdLst>
                  <a:gd name="T0" fmla="*/ 11 w 50"/>
                  <a:gd name="T1" fmla="*/ 0 h 30"/>
                  <a:gd name="T2" fmla="*/ 12 w 50"/>
                  <a:gd name="T3" fmla="*/ 1 h 30"/>
                  <a:gd name="T4" fmla="*/ 50 w 50"/>
                  <a:gd name="T5" fmla="*/ 24 h 30"/>
                  <a:gd name="T6" fmla="*/ 39 w 50"/>
                  <a:gd name="T7" fmla="*/ 30 h 30"/>
                  <a:gd name="T8" fmla="*/ 2 w 50"/>
                  <a:gd name="T9" fmla="*/ 7 h 30"/>
                  <a:gd name="T10" fmla="*/ 0 w 50"/>
                  <a:gd name="T11" fmla="*/ 6 h 30"/>
                  <a:gd name="T12" fmla="*/ 11 w 50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30">
                    <a:moveTo>
                      <a:pt x="11" y="0"/>
                    </a:moveTo>
                    <a:cubicBezTo>
                      <a:pt x="11" y="0"/>
                      <a:pt x="12" y="1"/>
                      <a:pt x="12" y="1"/>
                    </a:cubicBezTo>
                    <a:cubicBezTo>
                      <a:pt x="25" y="9"/>
                      <a:pt x="37" y="17"/>
                      <a:pt x="50" y="24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27" y="22"/>
                      <a:pt x="14" y="14"/>
                      <a:pt x="2" y="7"/>
                    </a:cubicBezTo>
                    <a:cubicBezTo>
                      <a:pt x="1" y="6"/>
                      <a:pt x="1" y="6"/>
                      <a:pt x="0" y="6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" name="Freeform 38">
                <a:extLst>
                  <a:ext uri="{FF2B5EF4-FFF2-40B4-BE49-F238E27FC236}">
                    <a16:creationId xmlns:a16="http://schemas.microsoft.com/office/drawing/2014/main" id="{3F0777A2-60EB-6FAA-7456-DA1D7C8C27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9" y="3192"/>
                <a:ext cx="106" cy="56"/>
              </a:xfrm>
              <a:custGeom>
                <a:avLst/>
                <a:gdLst>
                  <a:gd name="T0" fmla="*/ 10 w 53"/>
                  <a:gd name="T1" fmla="*/ 0 h 28"/>
                  <a:gd name="T2" fmla="*/ 53 w 53"/>
                  <a:gd name="T3" fmla="*/ 22 h 28"/>
                  <a:gd name="T4" fmla="*/ 44 w 53"/>
                  <a:gd name="T5" fmla="*/ 28 h 28"/>
                  <a:gd name="T6" fmla="*/ 0 w 53"/>
                  <a:gd name="T7" fmla="*/ 7 h 28"/>
                  <a:gd name="T8" fmla="*/ 10 w 53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8">
                    <a:moveTo>
                      <a:pt x="10" y="0"/>
                    </a:moveTo>
                    <a:cubicBezTo>
                      <a:pt x="24" y="8"/>
                      <a:pt x="39" y="15"/>
                      <a:pt x="53" y="22"/>
                    </a:cubicBezTo>
                    <a:cubicBezTo>
                      <a:pt x="44" y="28"/>
                      <a:pt x="44" y="28"/>
                      <a:pt x="44" y="28"/>
                    </a:cubicBezTo>
                    <a:cubicBezTo>
                      <a:pt x="29" y="21"/>
                      <a:pt x="15" y="14"/>
                      <a:pt x="0" y="7"/>
                    </a:cubicBez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" name="Freeform 39">
                <a:extLst>
                  <a:ext uri="{FF2B5EF4-FFF2-40B4-BE49-F238E27FC236}">
                    <a16:creationId xmlns:a16="http://schemas.microsoft.com/office/drawing/2014/main" id="{6FEAEE71-81FB-8892-0AF9-43217513AC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4" y="834"/>
                <a:ext cx="57" cy="68"/>
              </a:xfrm>
              <a:custGeom>
                <a:avLst/>
                <a:gdLst>
                  <a:gd name="T0" fmla="*/ 29 w 29"/>
                  <a:gd name="T1" fmla="*/ 31 h 34"/>
                  <a:gd name="T2" fmla="*/ 16 w 29"/>
                  <a:gd name="T3" fmla="*/ 34 h 34"/>
                  <a:gd name="T4" fmla="*/ 0 w 29"/>
                  <a:gd name="T5" fmla="*/ 1 h 34"/>
                  <a:gd name="T6" fmla="*/ 14 w 29"/>
                  <a:gd name="T7" fmla="*/ 0 h 34"/>
                  <a:gd name="T8" fmla="*/ 29 w 29"/>
                  <a:gd name="T9" fmla="*/ 3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34">
                    <a:moveTo>
                      <a:pt x="29" y="31"/>
                    </a:moveTo>
                    <a:cubicBezTo>
                      <a:pt x="16" y="34"/>
                      <a:pt x="16" y="34"/>
                      <a:pt x="16" y="34"/>
                    </a:cubicBezTo>
                    <a:cubicBezTo>
                      <a:pt x="9" y="23"/>
                      <a:pt x="4" y="12"/>
                      <a:pt x="0" y="1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8" y="10"/>
                      <a:pt x="23" y="21"/>
                      <a:pt x="29" y="3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" name="Freeform 40">
                <a:extLst>
                  <a:ext uri="{FF2B5EF4-FFF2-40B4-BE49-F238E27FC236}">
                    <a16:creationId xmlns:a16="http://schemas.microsoft.com/office/drawing/2014/main" id="{E6FF79F3-6D55-A743-9B70-50B13A6CF6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5" y="528"/>
                <a:ext cx="118" cy="20"/>
              </a:xfrm>
              <a:custGeom>
                <a:avLst/>
                <a:gdLst>
                  <a:gd name="T0" fmla="*/ 58 w 59"/>
                  <a:gd name="T1" fmla="*/ 0 h 10"/>
                  <a:gd name="T2" fmla="*/ 59 w 59"/>
                  <a:gd name="T3" fmla="*/ 8 h 10"/>
                  <a:gd name="T4" fmla="*/ 1 w 59"/>
                  <a:gd name="T5" fmla="*/ 10 h 10"/>
                  <a:gd name="T6" fmla="*/ 0 w 59"/>
                  <a:gd name="T7" fmla="*/ 2 h 10"/>
                  <a:gd name="T8" fmla="*/ 58 w 59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10">
                    <a:moveTo>
                      <a:pt x="58" y="0"/>
                    </a:moveTo>
                    <a:cubicBezTo>
                      <a:pt x="59" y="8"/>
                      <a:pt x="59" y="8"/>
                      <a:pt x="59" y="8"/>
                    </a:cubicBezTo>
                    <a:cubicBezTo>
                      <a:pt x="34" y="9"/>
                      <a:pt x="15" y="9"/>
                      <a:pt x="1" y="1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4" y="1"/>
                      <a:pt x="34" y="1"/>
                      <a:pt x="58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" name="Freeform 41">
                <a:extLst>
                  <a:ext uri="{FF2B5EF4-FFF2-40B4-BE49-F238E27FC236}">
                    <a16:creationId xmlns:a16="http://schemas.microsoft.com/office/drawing/2014/main" id="{FE412287-1BCC-27A2-7F33-9D8FE90BBF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5" y="1682"/>
                <a:ext cx="114" cy="46"/>
              </a:xfrm>
              <a:custGeom>
                <a:avLst/>
                <a:gdLst>
                  <a:gd name="T0" fmla="*/ 6 w 57"/>
                  <a:gd name="T1" fmla="*/ 0 h 23"/>
                  <a:gd name="T2" fmla="*/ 57 w 57"/>
                  <a:gd name="T3" fmla="*/ 15 h 23"/>
                  <a:gd name="T4" fmla="*/ 50 w 57"/>
                  <a:gd name="T5" fmla="*/ 23 h 23"/>
                  <a:gd name="T6" fmla="*/ 0 w 57"/>
                  <a:gd name="T7" fmla="*/ 7 h 23"/>
                  <a:gd name="T8" fmla="*/ 6 w 57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23">
                    <a:moveTo>
                      <a:pt x="6" y="0"/>
                    </a:moveTo>
                    <a:cubicBezTo>
                      <a:pt x="23" y="5"/>
                      <a:pt x="40" y="10"/>
                      <a:pt x="57" y="15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34" y="17"/>
                      <a:pt x="17" y="12"/>
                      <a:pt x="0" y="7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" name="Freeform 42">
                <a:extLst>
                  <a:ext uri="{FF2B5EF4-FFF2-40B4-BE49-F238E27FC236}">
                    <a16:creationId xmlns:a16="http://schemas.microsoft.com/office/drawing/2014/main" id="{CE99E322-B3FF-AA0A-12D1-A5BB66A890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1" y="2142"/>
                <a:ext cx="92" cy="64"/>
              </a:xfrm>
              <a:custGeom>
                <a:avLst/>
                <a:gdLst>
                  <a:gd name="T0" fmla="*/ 0 w 46"/>
                  <a:gd name="T1" fmla="*/ 5 h 32"/>
                  <a:gd name="T2" fmla="*/ 11 w 46"/>
                  <a:gd name="T3" fmla="*/ 0 h 32"/>
                  <a:gd name="T4" fmla="*/ 46 w 46"/>
                  <a:gd name="T5" fmla="*/ 27 h 32"/>
                  <a:gd name="T6" fmla="*/ 35 w 46"/>
                  <a:gd name="T7" fmla="*/ 32 h 32"/>
                  <a:gd name="T8" fmla="*/ 0 w 46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2">
                    <a:moveTo>
                      <a:pt x="0" y="5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22" y="10"/>
                      <a:pt x="34" y="18"/>
                      <a:pt x="46" y="27"/>
                    </a:cubicBezTo>
                    <a:cubicBezTo>
                      <a:pt x="35" y="32"/>
                      <a:pt x="35" y="32"/>
                      <a:pt x="35" y="32"/>
                    </a:cubicBezTo>
                    <a:cubicBezTo>
                      <a:pt x="23" y="23"/>
                      <a:pt x="11" y="14"/>
                      <a:pt x="0" y="5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" name="Freeform 43">
                <a:extLst>
                  <a:ext uri="{FF2B5EF4-FFF2-40B4-BE49-F238E27FC236}">
                    <a16:creationId xmlns:a16="http://schemas.microsoft.com/office/drawing/2014/main" id="{B5D23AD9-F775-DD2B-1995-974A49CFA8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7" y="3104"/>
                <a:ext cx="106" cy="58"/>
              </a:xfrm>
              <a:custGeom>
                <a:avLst/>
                <a:gdLst>
                  <a:gd name="T0" fmla="*/ 9 w 53"/>
                  <a:gd name="T1" fmla="*/ 0 h 29"/>
                  <a:gd name="T2" fmla="*/ 53 w 53"/>
                  <a:gd name="T3" fmla="*/ 22 h 29"/>
                  <a:gd name="T4" fmla="*/ 43 w 53"/>
                  <a:gd name="T5" fmla="*/ 29 h 29"/>
                  <a:gd name="T6" fmla="*/ 0 w 53"/>
                  <a:gd name="T7" fmla="*/ 7 h 29"/>
                  <a:gd name="T8" fmla="*/ 9 w 53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9">
                    <a:moveTo>
                      <a:pt x="9" y="0"/>
                    </a:moveTo>
                    <a:cubicBezTo>
                      <a:pt x="24" y="8"/>
                      <a:pt x="38" y="15"/>
                      <a:pt x="53" y="22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29" y="21"/>
                      <a:pt x="14" y="14"/>
                      <a:pt x="0" y="7"/>
                    </a:cubicBez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" name="Freeform 44">
                <a:extLst>
                  <a:ext uri="{FF2B5EF4-FFF2-40B4-BE49-F238E27FC236}">
                    <a16:creationId xmlns:a16="http://schemas.microsoft.com/office/drawing/2014/main" id="{797FC7F5-5F87-4146-469A-0EB46DB3FB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3" y="1634"/>
                <a:ext cx="118" cy="36"/>
              </a:xfrm>
              <a:custGeom>
                <a:avLst/>
                <a:gdLst>
                  <a:gd name="T0" fmla="*/ 4 w 59"/>
                  <a:gd name="T1" fmla="*/ 0 h 18"/>
                  <a:gd name="T2" fmla="*/ 59 w 59"/>
                  <a:gd name="T3" fmla="*/ 10 h 18"/>
                  <a:gd name="T4" fmla="*/ 54 w 59"/>
                  <a:gd name="T5" fmla="*/ 18 h 18"/>
                  <a:gd name="T6" fmla="*/ 0 w 59"/>
                  <a:gd name="T7" fmla="*/ 8 h 18"/>
                  <a:gd name="T8" fmla="*/ 4 w 59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18">
                    <a:moveTo>
                      <a:pt x="4" y="0"/>
                    </a:moveTo>
                    <a:cubicBezTo>
                      <a:pt x="22" y="3"/>
                      <a:pt x="41" y="6"/>
                      <a:pt x="59" y="10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36" y="14"/>
                      <a:pt x="18" y="11"/>
                      <a:pt x="0" y="8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" name="Freeform 45">
                <a:extLst>
                  <a:ext uri="{FF2B5EF4-FFF2-40B4-BE49-F238E27FC236}">
                    <a16:creationId xmlns:a16="http://schemas.microsoft.com/office/drawing/2014/main" id="{DFCA571F-89C5-8694-D7C8-94A4FEACD1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6" y="2028"/>
                <a:ext cx="77" cy="68"/>
              </a:xfrm>
              <a:custGeom>
                <a:avLst/>
                <a:gdLst>
                  <a:gd name="T0" fmla="*/ 0 w 39"/>
                  <a:gd name="T1" fmla="*/ 4 h 34"/>
                  <a:gd name="T2" fmla="*/ 13 w 39"/>
                  <a:gd name="T3" fmla="*/ 0 h 34"/>
                  <a:gd name="T4" fmla="*/ 39 w 39"/>
                  <a:gd name="T5" fmla="*/ 30 h 34"/>
                  <a:gd name="T6" fmla="*/ 26 w 39"/>
                  <a:gd name="T7" fmla="*/ 34 h 34"/>
                  <a:gd name="T8" fmla="*/ 0 w 39"/>
                  <a:gd name="T9" fmla="*/ 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4">
                    <a:moveTo>
                      <a:pt x="0" y="4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21" y="10"/>
                      <a:pt x="29" y="20"/>
                      <a:pt x="39" y="30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17" y="24"/>
                      <a:pt x="8" y="14"/>
                      <a:pt x="0" y="4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" name="Freeform 46">
                <a:extLst>
                  <a:ext uri="{FF2B5EF4-FFF2-40B4-BE49-F238E27FC236}">
                    <a16:creationId xmlns:a16="http://schemas.microsoft.com/office/drawing/2014/main" id="{490FD219-637B-41B9-D82F-EC183F8841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3" y="3018"/>
                <a:ext cx="106" cy="56"/>
              </a:xfrm>
              <a:custGeom>
                <a:avLst/>
                <a:gdLst>
                  <a:gd name="T0" fmla="*/ 9 w 53"/>
                  <a:gd name="T1" fmla="*/ 0 h 28"/>
                  <a:gd name="T2" fmla="*/ 53 w 53"/>
                  <a:gd name="T3" fmla="*/ 21 h 28"/>
                  <a:gd name="T4" fmla="*/ 44 w 53"/>
                  <a:gd name="T5" fmla="*/ 28 h 28"/>
                  <a:gd name="T6" fmla="*/ 0 w 53"/>
                  <a:gd name="T7" fmla="*/ 6 h 28"/>
                  <a:gd name="T8" fmla="*/ 9 w 53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8">
                    <a:moveTo>
                      <a:pt x="9" y="0"/>
                    </a:moveTo>
                    <a:cubicBezTo>
                      <a:pt x="24" y="7"/>
                      <a:pt x="39" y="14"/>
                      <a:pt x="53" y="21"/>
                    </a:cubicBezTo>
                    <a:cubicBezTo>
                      <a:pt x="44" y="28"/>
                      <a:pt x="44" y="28"/>
                      <a:pt x="44" y="28"/>
                    </a:cubicBezTo>
                    <a:cubicBezTo>
                      <a:pt x="29" y="20"/>
                      <a:pt x="15" y="13"/>
                      <a:pt x="0" y="6"/>
                    </a:cubicBez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" name="Freeform 47">
                <a:extLst>
                  <a:ext uri="{FF2B5EF4-FFF2-40B4-BE49-F238E27FC236}">
                    <a16:creationId xmlns:a16="http://schemas.microsoft.com/office/drawing/2014/main" id="{A6FFBA6F-F06C-7F7E-063A-CC215E8F58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0" y="1904"/>
                <a:ext cx="46" cy="68"/>
              </a:xfrm>
              <a:custGeom>
                <a:avLst/>
                <a:gdLst>
                  <a:gd name="T0" fmla="*/ 0 w 23"/>
                  <a:gd name="T1" fmla="*/ 0 h 34"/>
                  <a:gd name="T2" fmla="*/ 14 w 23"/>
                  <a:gd name="T3" fmla="*/ 0 h 34"/>
                  <a:gd name="T4" fmla="*/ 23 w 23"/>
                  <a:gd name="T5" fmla="*/ 32 h 34"/>
                  <a:gd name="T6" fmla="*/ 9 w 23"/>
                  <a:gd name="T7" fmla="*/ 34 h 34"/>
                  <a:gd name="T8" fmla="*/ 0 w 23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34">
                    <a:moveTo>
                      <a:pt x="0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5" y="10"/>
                      <a:pt x="18" y="21"/>
                      <a:pt x="23" y="32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4" y="22"/>
                      <a:pt x="1" y="11"/>
                      <a:pt x="0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9" name="Freeform 48">
                <a:extLst>
                  <a:ext uri="{FF2B5EF4-FFF2-40B4-BE49-F238E27FC236}">
                    <a16:creationId xmlns:a16="http://schemas.microsoft.com/office/drawing/2014/main" id="{FB60265E-5D4F-1C43-802A-0374871C73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5" y="2932"/>
                <a:ext cx="108" cy="56"/>
              </a:xfrm>
              <a:custGeom>
                <a:avLst/>
                <a:gdLst>
                  <a:gd name="T0" fmla="*/ 54 w 54"/>
                  <a:gd name="T1" fmla="*/ 21 h 28"/>
                  <a:gd name="T2" fmla="*/ 45 w 54"/>
                  <a:gd name="T3" fmla="*/ 28 h 28"/>
                  <a:gd name="T4" fmla="*/ 0 w 54"/>
                  <a:gd name="T5" fmla="*/ 7 h 28"/>
                  <a:gd name="T6" fmla="*/ 9 w 54"/>
                  <a:gd name="T7" fmla="*/ 0 h 28"/>
                  <a:gd name="T8" fmla="*/ 54 w 54"/>
                  <a:gd name="T9" fmla="*/ 2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8">
                    <a:moveTo>
                      <a:pt x="54" y="21"/>
                    </a:moveTo>
                    <a:cubicBezTo>
                      <a:pt x="45" y="28"/>
                      <a:pt x="45" y="28"/>
                      <a:pt x="45" y="28"/>
                    </a:cubicBezTo>
                    <a:cubicBezTo>
                      <a:pt x="30" y="21"/>
                      <a:pt x="15" y="14"/>
                      <a:pt x="0" y="7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24" y="7"/>
                      <a:pt x="39" y="14"/>
                      <a:pt x="54" y="2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0" name="Freeform 49">
                <a:extLst>
                  <a:ext uri="{FF2B5EF4-FFF2-40B4-BE49-F238E27FC236}">
                    <a16:creationId xmlns:a16="http://schemas.microsoft.com/office/drawing/2014/main" id="{56238767-7A9A-4A2C-019B-6569FAE5E3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8" y="1772"/>
                <a:ext cx="65" cy="68"/>
              </a:xfrm>
              <a:custGeom>
                <a:avLst/>
                <a:gdLst>
                  <a:gd name="T0" fmla="*/ 14 w 33"/>
                  <a:gd name="T1" fmla="*/ 34 h 34"/>
                  <a:gd name="T2" fmla="*/ 0 w 33"/>
                  <a:gd name="T3" fmla="*/ 32 h 34"/>
                  <a:gd name="T4" fmla="*/ 17 w 33"/>
                  <a:gd name="T5" fmla="*/ 3 h 34"/>
                  <a:gd name="T6" fmla="*/ 20 w 33"/>
                  <a:gd name="T7" fmla="*/ 0 h 34"/>
                  <a:gd name="T8" fmla="*/ 33 w 33"/>
                  <a:gd name="T9" fmla="*/ 3 h 34"/>
                  <a:gd name="T10" fmla="*/ 30 w 33"/>
                  <a:gd name="T11" fmla="*/ 6 h 34"/>
                  <a:gd name="T12" fmla="*/ 14 w 33"/>
                  <a:gd name="T1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34">
                    <a:moveTo>
                      <a:pt x="14" y="34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4" y="22"/>
                      <a:pt x="9" y="12"/>
                      <a:pt x="17" y="3"/>
                    </a:cubicBezTo>
                    <a:cubicBezTo>
                      <a:pt x="18" y="2"/>
                      <a:pt x="19" y="1"/>
                      <a:pt x="20" y="0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2" y="4"/>
                      <a:pt x="31" y="5"/>
                      <a:pt x="30" y="6"/>
                    </a:cubicBezTo>
                    <a:cubicBezTo>
                      <a:pt x="23" y="15"/>
                      <a:pt x="18" y="24"/>
                      <a:pt x="14" y="34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1" name="Freeform 50">
                <a:extLst>
                  <a:ext uri="{FF2B5EF4-FFF2-40B4-BE49-F238E27FC236}">
                    <a16:creationId xmlns:a16="http://schemas.microsoft.com/office/drawing/2014/main" id="{4B5BB238-35BB-5B9F-2132-32EAEAA4ED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5" y="1672"/>
                <a:ext cx="106" cy="54"/>
              </a:xfrm>
              <a:custGeom>
                <a:avLst/>
                <a:gdLst>
                  <a:gd name="T0" fmla="*/ 15 w 53"/>
                  <a:gd name="T1" fmla="*/ 24 h 27"/>
                  <a:gd name="T2" fmla="*/ 10 w 53"/>
                  <a:gd name="T3" fmla="*/ 27 h 27"/>
                  <a:gd name="T4" fmla="*/ 0 w 53"/>
                  <a:gd name="T5" fmla="*/ 22 h 27"/>
                  <a:gd name="T6" fmla="*/ 5 w 53"/>
                  <a:gd name="T7" fmla="*/ 18 h 27"/>
                  <a:gd name="T8" fmla="*/ 45 w 53"/>
                  <a:gd name="T9" fmla="*/ 0 h 27"/>
                  <a:gd name="T10" fmla="*/ 53 w 53"/>
                  <a:gd name="T11" fmla="*/ 7 h 27"/>
                  <a:gd name="T12" fmla="*/ 15 w 53"/>
                  <a:gd name="T13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27">
                    <a:moveTo>
                      <a:pt x="15" y="24"/>
                    </a:moveTo>
                    <a:cubicBezTo>
                      <a:pt x="14" y="25"/>
                      <a:pt x="12" y="26"/>
                      <a:pt x="10" y="27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2" y="21"/>
                      <a:pt x="3" y="19"/>
                      <a:pt x="5" y="18"/>
                    </a:cubicBezTo>
                    <a:cubicBezTo>
                      <a:pt x="17" y="11"/>
                      <a:pt x="31" y="5"/>
                      <a:pt x="45" y="0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39" y="12"/>
                      <a:pt x="27" y="18"/>
                      <a:pt x="15" y="24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2" name="Freeform 51">
                <a:extLst>
                  <a:ext uri="{FF2B5EF4-FFF2-40B4-BE49-F238E27FC236}">
                    <a16:creationId xmlns:a16="http://schemas.microsoft.com/office/drawing/2014/main" id="{60461B2B-9930-8B70-638B-F9B93108A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3" y="2852"/>
                <a:ext cx="110" cy="54"/>
              </a:xfrm>
              <a:custGeom>
                <a:avLst/>
                <a:gdLst>
                  <a:gd name="T0" fmla="*/ 46 w 55"/>
                  <a:gd name="T1" fmla="*/ 27 h 27"/>
                  <a:gd name="T2" fmla="*/ 0 w 55"/>
                  <a:gd name="T3" fmla="*/ 7 h 27"/>
                  <a:gd name="T4" fmla="*/ 8 w 55"/>
                  <a:gd name="T5" fmla="*/ 0 h 27"/>
                  <a:gd name="T6" fmla="*/ 55 w 55"/>
                  <a:gd name="T7" fmla="*/ 20 h 27"/>
                  <a:gd name="T8" fmla="*/ 46 w 55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27">
                    <a:moveTo>
                      <a:pt x="46" y="27"/>
                    </a:moveTo>
                    <a:cubicBezTo>
                      <a:pt x="31" y="20"/>
                      <a:pt x="15" y="13"/>
                      <a:pt x="0" y="7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24" y="7"/>
                      <a:pt x="39" y="13"/>
                      <a:pt x="55" y="20"/>
                    </a:cubicBezTo>
                    <a:lnTo>
                      <a:pt x="46" y="27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3" name="Freeform 52">
                <a:extLst>
                  <a:ext uri="{FF2B5EF4-FFF2-40B4-BE49-F238E27FC236}">
                    <a16:creationId xmlns:a16="http://schemas.microsoft.com/office/drawing/2014/main" id="{36A2A54B-FD0F-E61E-84D6-A1AF9ED7B9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3" y="2778"/>
                <a:ext cx="112" cy="50"/>
              </a:xfrm>
              <a:custGeom>
                <a:avLst/>
                <a:gdLst>
                  <a:gd name="T0" fmla="*/ 7 w 56"/>
                  <a:gd name="T1" fmla="*/ 0 h 25"/>
                  <a:gd name="T2" fmla="*/ 56 w 56"/>
                  <a:gd name="T3" fmla="*/ 18 h 25"/>
                  <a:gd name="T4" fmla="*/ 48 w 56"/>
                  <a:gd name="T5" fmla="*/ 25 h 25"/>
                  <a:gd name="T6" fmla="*/ 0 w 56"/>
                  <a:gd name="T7" fmla="*/ 7 h 25"/>
                  <a:gd name="T8" fmla="*/ 7 w 56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">
                    <a:moveTo>
                      <a:pt x="7" y="0"/>
                    </a:moveTo>
                    <a:cubicBezTo>
                      <a:pt x="23" y="6"/>
                      <a:pt x="40" y="12"/>
                      <a:pt x="56" y="18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32" y="19"/>
                      <a:pt x="16" y="13"/>
                      <a:pt x="0" y="7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4" name="Freeform 53">
                <a:extLst>
                  <a:ext uri="{FF2B5EF4-FFF2-40B4-BE49-F238E27FC236}">
                    <a16:creationId xmlns:a16="http://schemas.microsoft.com/office/drawing/2014/main" id="{C05CC3B9-15C0-E59E-7AAA-7E00B89D5D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4" y="2712"/>
                <a:ext cx="113" cy="46"/>
              </a:xfrm>
              <a:custGeom>
                <a:avLst/>
                <a:gdLst>
                  <a:gd name="T0" fmla="*/ 7 w 57"/>
                  <a:gd name="T1" fmla="*/ 0 h 23"/>
                  <a:gd name="T2" fmla="*/ 57 w 57"/>
                  <a:gd name="T3" fmla="*/ 16 h 23"/>
                  <a:gd name="T4" fmla="*/ 50 w 57"/>
                  <a:gd name="T5" fmla="*/ 23 h 23"/>
                  <a:gd name="T6" fmla="*/ 0 w 57"/>
                  <a:gd name="T7" fmla="*/ 7 h 23"/>
                  <a:gd name="T8" fmla="*/ 7 w 57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23">
                    <a:moveTo>
                      <a:pt x="7" y="0"/>
                    </a:moveTo>
                    <a:cubicBezTo>
                      <a:pt x="24" y="5"/>
                      <a:pt x="41" y="10"/>
                      <a:pt x="57" y="16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34" y="18"/>
                      <a:pt x="17" y="12"/>
                      <a:pt x="0" y="7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5" name="Freeform 54">
                <a:extLst>
                  <a:ext uri="{FF2B5EF4-FFF2-40B4-BE49-F238E27FC236}">
                    <a16:creationId xmlns:a16="http://schemas.microsoft.com/office/drawing/2014/main" id="{099BC0E5-D31E-B177-D5BF-A79394B7F1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" y="2656"/>
                <a:ext cx="118" cy="42"/>
              </a:xfrm>
              <a:custGeom>
                <a:avLst/>
                <a:gdLst>
                  <a:gd name="T0" fmla="*/ 5 w 59"/>
                  <a:gd name="T1" fmla="*/ 0 h 21"/>
                  <a:gd name="T2" fmla="*/ 59 w 59"/>
                  <a:gd name="T3" fmla="*/ 13 h 21"/>
                  <a:gd name="T4" fmla="*/ 53 w 59"/>
                  <a:gd name="T5" fmla="*/ 21 h 21"/>
                  <a:gd name="T6" fmla="*/ 0 w 59"/>
                  <a:gd name="T7" fmla="*/ 8 h 21"/>
                  <a:gd name="T8" fmla="*/ 5 w 59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21">
                    <a:moveTo>
                      <a:pt x="5" y="0"/>
                    </a:moveTo>
                    <a:cubicBezTo>
                      <a:pt x="23" y="4"/>
                      <a:pt x="41" y="9"/>
                      <a:pt x="59" y="13"/>
                    </a:cubicBezTo>
                    <a:cubicBezTo>
                      <a:pt x="53" y="21"/>
                      <a:pt x="53" y="21"/>
                      <a:pt x="53" y="21"/>
                    </a:cubicBezTo>
                    <a:cubicBezTo>
                      <a:pt x="35" y="16"/>
                      <a:pt x="18" y="12"/>
                      <a:pt x="0" y="8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6" name="Freeform 55">
                <a:extLst>
                  <a:ext uri="{FF2B5EF4-FFF2-40B4-BE49-F238E27FC236}">
                    <a16:creationId xmlns:a16="http://schemas.microsoft.com/office/drawing/2014/main" id="{091FD5CB-3C29-591A-6E20-1C8B59490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" y="2614"/>
                <a:ext cx="118" cy="36"/>
              </a:xfrm>
              <a:custGeom>
                <a:avLst/>
                <a:gdLst>
                  <a:gd name="T0" fmla="*/ 4 w 59"/>
                  <a:gd name="T1" fmla="*/ 0 h 18"/>
                  <a:gd name="T2" fmla="*/ 59 w 59"/>
                  <a:gd name="T3" fmla="*/ 10 h 18"/>
                  <a:gd name="T4" fmla="*/ 55 w 59"/>
                  <a:gd name="T5" fmla="*/ 18 h 18"/>
                  <a:gd name="T6" fmla="*/ 0 w 59"/>
                  <a:gd name="T7" fmla="*/ 8 h 18"/>
                  <a:gd name="T8" fmla="*/ 4 w 59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18">
                    <a:moveTo>
                      <a:pt x="4" y="0"/>
                    </a:moveTo>
                    <a:cubicBezTo>
                      <a:pt x="22" y="3"/>
                      <a:pt x="41" y="6"/>
                      <a:pt x="59" y="10"/>
                    </a:cubicBezTo>
                    <a:cubicBezTo>
                      <a:pt x="55" y="18"/>
                      <a:pt x="55" y="18"/>
                      <a:pt x="55" y="18"/>
                    </a:cubicBezTo>
                    <a:cubicBezTo>
                      <a:pt x="36" y="14"/>
                      <a:pt x="18" y="11"/>
                      <a:pt x="0" y="8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7" name="Freeform 56">
                <a:extLst>
                  <a:ext uri="{FF2B5EF4-FFF2-40B4-BE49-F238E27FC236}">
                    <a16:creationId xmlns:a16="http://schemas.microsoft.com/office/drawing/2014/main" id="{82CFFB1B-78C6-C42F-A2B5-27A4231701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1" y="1622"/>
                <a:ext cx="118" cy="34"/>
              </a:xfrm>
              <a:custGeom>
                <a:avLst/>
                <a:gdLst>
                  <a:gd name="T0" fmla="*/ 59 w 59"/>
                  <a:gd name="T1" fmla="*/ 8 h 17"/>
                  <a:gd name="T2" fmla="*/ 5 w 59"/>
                  <a:gd name="T3" fmla="*/ 17 h 17"/>
                  <a:gd name="T4" fmla="*/ 0 w 59"/>
                  <a:gd name="T5" fmla="*/ 9 h 17"/>
                  <a:gd name="T6" fmla="*/ 56 w 59"/>
                  <a:gd name="T7" fmla="*/ 0 h 17"/>
                  <a:gd name="T8" fmla="*/ 59 w 59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17">
                    <a:moveTo>
                      <a:pt x="59" y="8"/>
                    </a:moveTo>
                    <a:cubicBezTo>
                      <a:pt x="40" y="10"/>
                      <a:pt x="22" y="13"/>
                      <a:pt x="5" y="1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8" y="5"/>
                      <a:pt x="37" y="2"/>
                      <a:pt x="56" y="0"/>
                    </a:cubicBezTo>
                    <a:lnTo>
                      <a:pt x="59" y="8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8" name="Freeform 57">
                <a:extLst>
                  <a:ext uri="{FF2B5EF4-FFF2-40B4-BE49-F238E27FC236}">
                    <a16:creationId xmlns:a16="http://schemas.microsoft.com/office/drawing/2014/main" id="{52B40505-2260-A74F-CF60-9CA97BC1E6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9" y="1614"/>
                <a:ext cx="118" cy="22"/>
              </a:xfrm>
              <a:custGeom>
                <a:avLst/>
                <a:gdLst>
                  <a:gd name="T0" fmla="*/ 57 w 59"/>
                  <a:gd name="T1" fmla="*/ 11 h 11"/>
                  <a:gd name="T2" fmla="*/ 1 w 59"/>
                  <a:gd name="T3" fmla="*/ 9 h 11"/>
                  <a:gd name="T4" fmla="*/ 0 w 59"/>
                  <a:gd name="T5" fmla="*/ 1 h 11"/>
                  <a:gd name="T6" fmla="*/ 59 w 59"/>
                  <a:gd name="T7" fmla="*/ 3 h 11"/>
                  <a:gd name="T8" fmla="*/ 57 w 59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11">
                    <a:moveTo>
                      <a:pt x="57" y="11"/>
                    </a:moveTo>
                    <a:cubicBezTo>
                      <a:pt x="38" y="9"/>
                      <a:pt x="19" y="9"/>
                      <a:pt x="1" y="9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0" y="0"/>
                      <a:pt x="39" y="1"/>
                      <a:pt x="59" y="3"/>
                    </a:cubicBezTo>
                    <a:lnTo>
                      <a:pt x="57" y="11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9" name="Freeform 58">
                <a:extLst>
                  <a:ext uri="{FF2B5EF4-FFF2-40B4-BE49-F238E27FC236}">
                    <a16:creationId xmlns:a16="http://schemas.microsoft.com/office/drawing/2014/main" id="{7BEDDF8C-B669-4937-A3D2-7052A4E1E2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21" y="594"/>
                <a:ext cx="102" cy="58"/>
              </a:xfrm>
              <a:custGeom>
                <a:avLst/>
                <a:gdLst>
                  <a:gd name="T0" fmla="*/ 11 w 51"/>
                  <a:gd name="T1" fmla="*/ 29 h 29"/>
                  <a:gd name="T2" fmla="*/ 0 w 51"/>
                  <a:gd name="T3" fmla="*/ 24 h 29"/>
                  <a:gd name="T4" fmla="*/ 16 w 51"/>
                  <a:gd name="T5" fmla="*/ 13 h 29"/>
                  <a:gd name="T6" fmla="*/ 42 w 51"/>
                  <a:gd name="T7" fmla="*/ 0 h 29"/>
                  <a:gd name="T8" fmla="*/ 51 w 51"/>
                  <a:gd name="T9" fmla="*/ 7 h 29"/>
                  <a:gd name="T10" fmla="*/ 26 w 51"/>
                  <a:gd name="T11" fmla="*/ 19 h 29"/>
                  <a:gd name="T12" fmla="*/ 11 w 51"/>
                  <a:gd name="T13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29">
                    <a:moveTo>
                      <a:pt x="11" y="29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5" y="20"/>
                      <a:pt x="10" y="16"/>
                      <a:pt x="16" y="13"/>
                    </a:cubicBezTo>
                    <a:cubicBezTo>
                      <a:pt x="24" y="8"/>
                      <a:pt x="33" y="4"/>
                      <a:pt x="42" y="0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42" y="10"/>
                      <a:pt x="34" y="15"/>
                      <a:pt x="26" y="19"/>
                    </a:cubicBezTo>
                    <a:cubicBezTo>
                      <a:pt x="21" y="22"/>
                      <a:pt x="16" y="25"/>
                      <a:pt x="11" y="29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0" name="Freeform 59">
                <a:extLst>
                  <a:ext uri="{FF2B5EF4-FFF2-40B4-BE49-F238E27FC236}">
                    <a16:creationId xmlns:a16="http://schemas.microsoft.com/office/drawing/2014/main" id="{DCDEAF93-560B-7D16-35CB-904DC280AE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38" y="702"/>
                <a:ext cx="51" cy="68"/>
              </a:xfrm>
              <a:custGeom>
                <a:avLst/>
                <a:gdLst>
                  <a:gd name="T0" fmla="*/ 14 w 26"/>
                  <a:gd name="T1" fmla="*/ 34 h 34"/>
                  <a:gd name="T2" fmla="*/ 0 w 26"/>
                  <a:gd name="T3" fmla="*/ 33 h 34"/>
                  <a:gd name="T4" fmla="*/ 13 w 26"/>
                  <a:gd name="T5" fmla="*/ 0 h 34"/>
                  <a:gd name="T6" fmla="*/ 26 w 26"/>
                  <a:gd name="T7" fmla="*/ 3 h 34"/>
                  <a:gd name="T8" fmla="*/ 14 w 26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34">
                    <a:moveTo>
                      <a:pt x="14" y="34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1" y="22"/>
                      <a:pt x="5" y="11"/>
                      <a:pt x="13" y="0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19" y="13"/>
                      <a:pt x="16" y="23"/>
                      <a:pt x="14" y="34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" name="Freeform 60">
                <a:extLst>
                  <a:ext uri="{FF2B5EF4-FFF2-40B4-BE49-F238E27FC236}">
                    <a16:creationId xmlns:a16="http://schemas.microsoft.com/office/drawing/2014/main" id="{67BE05AB-96DF-9A5A-30EF-064997AACF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7" y="540"/>
                <a:ext cx="118" cy="36"/>
              </a:xfrm>
              <a:custGeom>
                <a:avLst/>
                <a:gdLst>
                  <a:gd name="T0" fmla="*/ 59 w 59"/>
                  <a:gd name="T1" fmla="*/ 8 h 18"/>
                  <a:gd name="T2" fmla="*/ 6 w 59"/>
                  <a:gd name="T3" fmla="*/ 18 h 18"/>
                  <a:gd name="T4" fmla="*/ 0 w 59"/>
                  <a:gd name="T5" fmla="*/ 10 h 18"/>
                  <a:gd name="T6" fmla="*/ 56 w 59"/>
                  <a:gd name="T7" fmla="*/ 0 h 18"/>
                  <a:gd name="T8" fmla="*/ 59 w 59"/>
                  <a:gd name="T9" fmla="*/ 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18">
                    <a:moveTo>
                      <a:pt x="59" y="8"/>
                    </a:moveTo>
                    <a:cubicBezTo>
                      <a:pt x="41" y="10"/>
                      <a:pt x="23" y="14"/>
                      <a:pt x="6" y="18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8" y="6"/>
                      <a:pt x="37" y="2"/>
                      <a:pt x="56" y="0"/>
                    </a:cubicBezTo>
                    <a:lnTo>
                      <a:pt x="59" y="8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" name="Freeform 61">
                <a:extLst>
                  <a:ext uri="{FF2B5EF4-FFF2-40B4-BE49-F238E27FC236}">
                    <a16:creationId xmlns:a16="http://schemas.microsoft.com/office/drawing/2014/main" id="{2ABB7C8D-E83E-9604-61F2-C4C760CA35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5" y="1746"/>
                <a:ext cx="114" cy="48"/>
              </a:xfrm>
              <a:custGeom>
                <a:avLst/>
                <a:gdLst>
                  <a:gd name="T0" fmla="*/ 0 w 57"/>
                  <a:gd name="T1" fmla="*/ 7 h 24"/>
                  <a:gd name="T2" fmla="*/ 7 w 57"/>
                  <a:gd name="T3" fmla="*/ 0 h 24"/>
                  <a:gd name="T4" fmla="*/ 57 w 57"/>
                  <a:gd name="T5" fmla="*/ 17 h 24"/>
                  <a:gd name="T6" fmla="*/ 49 w 57"/>
                  <a:gd name="T7" fmla="*/ 24 h 24"/>
                  <a:gd name="T8" fmla="*/ 0 w 57"/>
                  <a:gd name="T9" fmla="*/ 7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24">
                    <a:moveTo>
                      <a:pt x="0" y="7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24" y="6"/>
                      <a:pt x="40" y="12"/>
                      <a:pt x="57" y="17"/>
                    </a:cubicBezTo>
                    <a:cubicBezTo>
                      <a:pt x="49" y="24"/>
                      <a:pt x="49" y="24"/>
                      <a:pt x="49" y="24"/>
                    </a:cubicBezTo>
                    <a:cubicBezTo>
                      <a:pt x="33" y="19"/>
                      <a:pt x="17" y="13"/>
                      <a:pt x="0" y="7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" name="Freeform 62">
                <a:extLst>
                  <a:ext uri="{FF2B5EF4-FFF2-40B4-BE49-F238E27FC236}">
                    <a16:creationId xmlns:a16="http://schemas.microsoft.com/office/drawing/2014/main" id="{1E9424E0-62B0-231D-8D98-9FC2B852E0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7" y="524"/>
                <a:ext cx="116" cy="18"/>
              </a:xfrm>
              <a:custGeom>
                <a:avLst/>
                <a:gdLst>
                  <a:gd name="T0" fmla="*/ 58 w 58"/>
                  <a:gd name="T1" fmla="*/ 8 h 9"/>
                  <a:gd name="T2" fmla="*/ 0 w 58"/>
                  <a:gd name="T3" fmla="*/ 9 h 9"/>
                  <a:gd name="T4" fmla="*/ 0 w 58"/>
                  <a:gd name="T5" fmla="*/ 1 h 9"/>
                  <a:gd name="T6" fmla="*/ 57 w 58"/>
                  <a:gd name="T7" fmla="*/ 0 h 9"/>
                  <a:gd name="T8" fmla="*/ 58 w 58"/>
                  <a:gd name="T9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">
                    <a:moveTo>
                      <a:pt x="58" y="8"/>
                    </a:moveTo>
                    <a:cubicBezTo>
                      <a:pt x="37" y="8"/>
                      <a:pt x="18" y="9"/>
                      <a:pt x="0" y="9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0"/>
                      <a:pt x="37" y="0"/>
                      <a:pt x="57" y="0"/>
                    </a:cubicBezTo>
                    <a:lnTo>
                      <a:pt x="58" y="8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" name="Freeform 63">
                <a:extLst>
                  <a:ext uri="{FF2B5EF4-FFF2-40B4-BE49-F238E27FC236}">
                    <a16:creationId xmlns:a16="http://schemas.microsoft.com/office/drawing/2014/main" id="{3AE84074-AB36-A580-82D9-E2834412DD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7" y="520"/>
                <a:ext cx="116" cy="18"/>
              </a:xfrm>
              <a:custGeom>
                <a:avLst/>
                <a:gdLst>
                  <a:gd name="T0" fmla="*/ 58 w 58"/>
                  <a:gd name="T1" fmla="*/ 8 h 9"/>
                  <a:gd name="T2" fmla="*/ 0 w 58"/>
                  <a:gd name="T3" fmla="*/ 9 h 9"/>
                  <a:gd name="T4" fmla="*/ 0 w 58"/>
                  <a:gd name="T5" fmla="*/ 1 h 9"/>
                  <a:gd name="T6" fmla="*/ 57 w 58"/>
                  <a:gd name="T7" fmla="*/ 0 h 9"/>
                  <a:gd name="T8" fmla="*/ 58 w 58"/>
                  <a:gd name="T9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">
                    <a:moveTo>
                      <a:pt x="58" y="8"/>
                    </a:moveTo>
                    <a:cubicBezTo>
                      <a:pt x="38" y="9"/>
                      <a:pt x="19" y="9"/>
                      <a:pt x="0" y="9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"/>
                      <a:pt x="38" y="0"/>
                      <a:pt x="57" y="0"/>
                    </a:cubicBezTo>
                    <a:lnTo>
                      <a:pt x="58" y="8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" name="Freeform 64">
                <a:extLst>
                  <a:ext uri="{FF2B5EF4-FFF2-40B4-BE49-F238E27FC236}">
                    <a16:creationId xmlns:a16="http://schemas.microsoft.com/office/drawing/2014/main" id="{EEA983AF-DFBB-E34B-AA49-AA5D91DF1B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2" y="1814"/>
                <a:ext cx="114" cy="48"/>
              </a:xfrm>
              <a:custGeom>
                <a:avLst/>
                <a:gdLst>
                  <a:gd name="T0" fmla="*/ 0 w 57"/>
                  <a:gd name="T1" fmla="*/ 8 h 24"/>
                  <a:gd name="T2" fmla="*/ 7 w 57"/>
                  <a:gd name="T3" fmla="*/ 0 h 24"/>
                  <a:gd name="T4" fmla="*/ 57 w 57"/>
                  <a:gd name="T5" fmla="*/ 17 h 24"/>
                  <a:gd name="T6" fmla="*/ 49 w 57"/>
                  <a:gd name="T7" fmla="*/ 24 h 24"/>
                  <a:gd name="T8" fmla="*/ 0 w 57"/>
                  <a:gd name="T9" fmla="*/ 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24">
                    <a:moveTo>
                      <a:pt x="0" y="8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23" y="6"/>
                      <a:pt x="40" y="12"/>
                      <a:pt x="57" y="17"/>
                    </a:cubicBezTo>
                    <a:cubicBezTo>
                      <a:pt x="49" y="24"/>
                      <a:pt x="49" y="24"/>
                      <a:pt x="49" y="24"/>
                    </a:cubicBezTo>
                    <a:cubicBezTo>
                      <a:pt x="33" y="19"/>
                      <a:pt x="16" y="13"/>
                      <a:pt x="0" y="8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" name="Freeform 65">
                <a:extLst>
                  <a:ext uri="{FF2B5EF4-FFF2-40B4-BE49-F238E27FC236}">
                    <a16:creationId xmlns:a16="http://schemas.microsoft.com/office/drawing/2014/main" id="{97C91F9D-1F56-0E62-6D48-20E593998A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7" y="518"/>
                <a:ext cx="116" cy="18"/>
              </a:xfrm>
              <a:custGeom>
                <a:avLst/>
                <a:gdLst>
                  <a:gd name="T0" fmla="*/ 58 w 58"/>
                  <a:gd name="T1" fmla="*/ 8 h 9"/>
                  <a:gd name="T2" fmla="*/ 0 w 58"/>
                  <a:gd name="T3" fmla="*/ 9 h 9"/>
                  <a:gd name="T4" fmla="*/ 0 w 58"/>
                  <a:gd name="T5" fmla="*/ 1 h 9"/>
                  <a:gd name="T6" fmla="*/ 57 w 58"/>
                  <a:gd name="T7" fmla="*/ 0 h 9"/>
                  <a:gd name="T8" fmla="*/ 58 w 58"/>
                  <a:gd name="T9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">
                    <a:moveTo>
                      <a:pt x="58" y="8"/>
                    </a:moveTo>
                    <a:cubicBezTo>
                      <a:pt x="38" y="8"/>
                      <a:pt x="19" y="9"/>
                      <a:pt x="0" y="9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9" y="0"/>
                      <a:pt x="38" y="0"/>
                      <a:pt x="57" y="0"/>
                    </a:cubicBezTo>
                    <a:lnTo>
                      <a:pt x="58" y="8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" name="Freeform 66">
                <a:extLst>
                  <a:ext uri="{FF2B5EF4-FFF2-40B4-BE49-F238E27FC236}">
                    <a16:creationId xmlns:a16="http://schemas.microsoft.com/office/drawing/2014/main" id="{14D208D5-1D33-B1AB-41DF-6487AAB9AD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0" y="1882"/>
                <a:ext cx="116" cy="46"/>
              </a:xfrm>
              <a:custGeom>
                <a:avLst/>
                <a:gdLst>
                  <a:gd name="T0" fmla="*/ 0 w 58"/>
                  <a:gd name="T1" fmla="*/ 7 h 23"/>
                  <a:gd name="T2" fmla="*/ 7 w 58"/>
                  <a:gd name="T3" fmla="*/ 0 h 23"/>
                  <a:gd name="T4" fmla="*/ 58 w 58"/>
                  <a:gd name="T5" fmla="*/ 16 h 23"/>
                  <a:gd name="T6" fmla="*/ 51 w 58"/>
                  <a:gd name="T7" fmla="*/ 23 h 23"/>
                  <a:gd name="T8" fmla="*/ 0 w 58"/>
                  <a:gd name="T9" fmla="*/ 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3">
                    <a:moveTo>
                      <a:pt x="0" y="7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24" y="5"/>
                      <a:pt x="41" y="10"/>
                      <a:pt x="58" y="16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34" y="18"/>
                      <a:pt x="17" y="12"/>
                      <a:pt x="0" y="7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" name="Freeform 67">
                <a:extLst>
                  <a:ext uri="{FF2B5EF4-FFF2-40B4-BE49-F238E27FC236}">
                    <a16:creationId xmlns:a16="http://schemas.microsoft.com/office/drawing/2014/main" id="{8BCE003D-06A5-676F-8F3F-C9CAD9DA00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56" y="516"/>
                <a:ext cx="116" cy="18"/>
              </a:xfrm>
              <a:custGeom>
                <a:avLst/>
                <a:gdLst>
                  <a:gd name="T0" fmla="*/ 58 w 58"/>
                  <a:gd name="T1" fmla="*/ 9 h 9"/>
                  <a:gd name="T2" fmla="*/ 0 w 58"/>
                  <a:gd name="T3" fmla="*/ 9 h 9"/>
                  <a:gd name="T4" fmla="*/ 0 w 58"/>
                  <a:gd name="T5" fmla="*/ 1 h 9"/>
                  <a:gd name="T6" fmla="*/ 58 w 58"/>
                  <a:gd name="T7" fmla="*/ 0 h 9"/>
                  <a:gd name="T8" fmla="*/ 58 w 58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">
                    <a:moveTo>
                      <a:pt x="58" y="9"/>
                    </a:moveTo>
                    <a:cubicBezTo>
                      <a:pt x="39" y="9"/>
                      <a:pt x="20" y="9"/>
                      <a:pt x="0" y="9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9" y="0"/>
                      <a:pt x="39" y="0"/>
                      <a:pt x="58" y="0"/>
                    </a:cubicBezTo>
                    <a:lnTo>
                      <a:pt x="58" y="9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" name="Freeform 68">
                <a:extLst>
                  <a:ext uri="{FF2B5EF4-FFF2-40B4-BE49-F238E27FC236}">
                    <a16:creationId xmlns:a16="http://schemas.microsoft.com/office/drawing/2014/main" id="{507AA5E2-9E1A-A483-4348-20D10358FA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4" y="1944"/>
                <a:ext cx="114" cy="46"/>
              </a:xfrm>
              <a:custGeom>
                <a:avLst/>
                <a:gdLst>
                  <a:gd name="T0" fmla="*/ 0 w 57"/>
                  <a:gd name="T1" fmla="*/ 8 h 23"/>
                  <a:gd name="T2" fmla="*/ 6 w 57"/>
                  <a:gd name="T3" fmla="*/ 0 h 23"/>
                  <a:gd name="T4" fmla="*/ 57 w 57"/>
                  <a:gd name="T5" fmla="*/ 16 h 23"/>
                  <a:gd name="T6" fmla="*/ 51 w 57"/>
                  <a:gd name="T7" fmla="*/ 23 h 23"/>
                  <a:gd name="T8" fmla="*/ 0 w 57"/>
                  <a:gd name="T9" fmla="*/ 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23">
                    <a:moveTo>
                      <a:pt x="0" y="8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23" y="6"/>
                      <a:pt x="40" y="11"/>
                      <a:pt x="57" y="16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34" y="18"/>
                      <a:pt x="17" y="13"/>
                      <a:pt x="0" y="8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" name="Freeform 69">
                <a:extLst>
                  <a:ext uri="{FF2B5EF4-FFF2-40B4-BE49-F238E27FC236}">
                    <a16:creationId xmlns:a16="http://schemas.microsoft.com/office/drawing/2014/main" id="{78096E0C-34AE-0388-8611-15BFBE9CC4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86" y="516"/>
                <a:ext cx="116" cy="18"/>
              </a:xfrm>
              <a:custGeom>
                <a:avLst/>
                <a:gdLst>
                  <a:gd name="T0" fmla="*/ 58 w 58"/>
                  <a:gd name="T1" fmla="*/ 9 h 9"/>
                  <a:gd name="T2" fmla="*/ 0 w 58"/>
                  <a:gd name="T3" fmla="*/ 9 h 9"/>
                  <a:gd name="T4" fmla="*/ 0 w 58"/>
                  <a:gd name="T5" fmla="*/ 0 h 9"/>
                  <a:gd name="T6" fmla="*/ 58 w 58"/>
                  <a:gd name="T7" fmla="*/ 1 h 9"/>
                  <a:gd name="T8" fmla="*/ 58 w 58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">
                    <a:moveTo>
                      <a:pt x="58" y="9"/>
                    </a:moveTo>
                    <a:cubicBezTo>
                      <a:pt x="39" y="9"/>
                      <a:pt x="20" y="9"/>
                      <a:pt x="0" y="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" y="0"/>
                      <a:pt x="39" y="0"/>
                      <a:pt x="58" y="1"/>
                    </a:cubicBezTo>
                    <a:lnTo>
                      <a:pt x="58" y="9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" name="Freeform 70">
                <a:extLst>
                  <a:ext uri="{FF2B5EF4-FFF2-40B4-BE49-F238E27FC236}">
                    <a16:creationId xmlns:a16="http://schemas.microsoft.com/office/drawing/2014/main" id="{DCA3E51D-444C-6151-41A4-1A159E93D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8" y="2006"/>
                <a:ext cx="116" cy="44"/>
              </a:xfrm>
              <a:custGeom>
                <a:avLst/>
                <a:gdLst>
                  <a:gd name="T0" fmla="*/ 0 w 58"/>
                  <a:gd name="T1" fmla="*/ 7 h 22"/>
                  <a:gd name="T2" fmla="*/ 7 w 58"/>
                  <a:gd name="T3" fmla="*/ 0 h 22"/>
                  <a:gd name="T4" fmla="*/ 58 w 58"/>
                  <a:gd name="T5" fmla="*/ 14 h 22"/>
                  <a:gd name="T6" fmla="*/ 52 w 58"/>
                  <a:gd name="T7" fmla="*/ 22 h 22"/>
                  <a:gd name="T8" fmla="*/ 0 w 58"/>
                  <a:gd name="T9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2">
                    <a:moveTo>
                      <a:pt x="0" y="7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24" y="5"/>
                      <a:pt x="41" y="9"/>
                      <a:pt x="58" y="14"/>
                    </a:cubicBezTo>
                    <a:cubicBezTo>
                      <a:pt x="52" y="22"/>
                      <a:pt x="52" y="22"/>
                      <a:pt x="52" y="22"/>
                    </a:cubicBezTo>
                    <a:cubicBezTo>
                      <a:pt x="35" y="17"/>
                      <a:pt x="17" y="12"/>
                      <a:pt x="0" y="7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" name="Freeform 71">
                <a:extLst>
                  <a:ext uri="{FF2B5EF4-FFF2-40B4-BE49-F238E27FC236}">
                    <a16:creationId xmlns:a16="http://schemas.microsoft.com/office/drawing/2014/main" id="{88633FFE-521F-BF26-F6E5-C241B4EB7D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6" y="2062"/>
                <a:ext cx="116" cy="44"/>
              </a:xfrm>
              <a:custGeom>
                <a:avLst/>
                <a:gdLst>
                  <a:gd name="T0" fmla="*/ 0 w 58"/>
                  <a:gd name="T1" fmla="*/ 8 h 22"/>
                  <a:gd name="T2" fmla="*/ 6 w 58"/>
                  <a:gd name="T3" fmla="*/ 0 h 22"/>
                  <a:gd name="T4" fmla="*/ 58 w 58"/>
                  <a:gd name="T5" fmla="*/ 14 h 22"/>
                  <a:gd name="T6" fmla="*/ 52 w 58"/>
                  <a:gd name="T7" fmla="*/ 22 h 22"/>
                  <a:gd name="T8" fmla="*/ 0 w 58"/>
                  <a:gd name="T9" fmla="*/ 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2">
                    <a:moveTo>
                      <a:pt x="0" y="8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23" y="5"/>
                      <a:pt x="41" y="10"/>
                      <a:pt x="58" y="14"/>
                    </a:cubicBezTo>
                    <a:cubicBezTo>
                      <a:pt x="52" y="22"/>
                      <a:pt x="52" y="22"/>
                      <a:pt x="52" y="22"/>
                    </a:cubicBezTo>
                    <a:cubicBezTo>
                      <a:pt x="35" y="17"/>
                      <a:pt x="17" y="13"/>
                      <a:pt x="0" y="8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" name="Freeform 72">
                <a:extLst>
                  <a:ext uri="{FF2B5EF4-FFF2-40B4-BE49-F238E27FC236}">
                    <a16:creationId xmlns:a16="http://schemas.microsoft.com/office/drawing/2014/main" id="{3E33E3F5-D83C-F184-88E9-0DA6343F53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6" y="2118"/>
                <a:ext cx="116" cy="42"/>
              </a:xfrm>
              <a:custGeom>
                <a:avLst/>
                <a:gdLst>
                  <a:gd name="T0" fmla="*/ 0 w 58"/>
                  <a:gd name="T1" fmla="*/ 7 h 21"/>
                  <a:gd name="T2" fmla="*/ 6 w 58"/>
                  <a:gd name="T3" fmla="*/ 0 h 21"/>
                  <a:gd name="T4" fmla="*/ 58 w 58"/>
                  <a:gd name="T5" fmla="*/ 13 h 21"/>
                  <a:gd name="T6" fmla="*/ 53 w 58"/>
                  <a:gd name="T7" fmla="*/ 21 h 21"/>
                  <a:gd name="T8" fmla="*/ 0 w 58"/>
                  <a:gd name="T9" fmla="*/ 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1">
                    <a:moveTo>
                      <a:pt x="0" y="7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23" y="4"/>
                      <a:pt x="41" y="9"/>
                      <a:pt x="58" y="13"/>
                    </a:cubicBezTo>
                    <a:cubicBezTo>
                      <a:pt x="53" y="21"/>
                      <a:pt x="53" y="21"/>
                      <a:pt x="53" y="21"/>
                    </a:cubicBezTo>
                    <a:cubicBezTo>
                      <a:pt x="35" y="16"/>
                      <a:pt x="18" y="12"/>
                      <a:pt x="0" y="7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" name="Freeform 73">
                <a:extLst>
                  <a:ext uri="{FF2B5EF4-FFF2-40B4-BE49-F238E27FC236}">
                    <a16:creationId xmlns:a16="http://schemas.microsoft.com/office/drawing/2014/main" id="{2CF9219E-9CA7-5D32-544B-83E74F5C2D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1" y="1452"/>
                <a:ext cx="106" cy="56"/>
              </a:xfrm>
              <a:custGeom>
                <a:avLst/>
                <a:gdLst>
                  <a:gd name="T0" fmla="*/ 44 w 53"/>
                  <a:gd name="T1" fmla="*/ 28 h 28"/>
                  <a:gd name="T2" fmla="*/ 0 w 53"/>
                  <a:gd name="T3" fmla="*/ 7 h 28"/>
                  <a:gd name="T4" fmla="*/ 9 w 53"/>
                  <a:gd name="T5" fmla="*/ 0 h 28"/>
                  <a:gd name="T6" fmla="*/ 53 w 53"/>
                  <a:gd name="T7" fmla="*/ 22 h 28"/>
                  <a:gd name="T8" fmla="*/ 44 w 53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8">
                    <a:moveTo>
                      <a:pt x="44" y="28"/>
                    </a:moveTo>
                    <a:cubicBezTo>
                      <a:pt x="30" y="21"/>
                      <a:pt x="15" y="14"/>
                      <a:pt x="0" y="7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24" y="7"/>
                      <a:pt x="39" y="14"/>
                      <a:pt x="53" y="22"/>
                    </a:cubicBezTo>
                    <a:lnTo>
                      <a:pt x="44" y="28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" name="Freeform 74">
                <a:extLst>
                  <a:ext uri="{FF2B5EF4-FFF2-40B4-BE49-F238E27FC236}">
                    <a16:creationId xmlns:a16="http://schemas.microsoft.com/office/drawing/2014/main" id="{1353D82B-6157-1C89-46EC-206BA1ECD4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7" y="3000"/>
                <a:ext cx="52" cy="68"/>
              </a:xfrm>
              <a:custGeom>
                <a:avLst/>
                <a:gdLst>
                  <a:gd name="T0" fmla="*/ 0 w 26"/>
                  <a:gd name="T1" fmla="*/ 2 h 34"/>
                  <a:gd name="T2" fmla="*/ 14 w 26"/>
                  <a:gd name="T3" fmla="*/ 0 h 34"/>
                  <a:gd name="T4" fmla="*/ 26 w 26"/>
                  <a:gd name="T5" fmla="*/ 33 h 34"/>
                  <a:gd name="T6" fmla="*/ 12 w 26"/>
                  <a:gd name="T7" fmla="*/ 34 h 34"/>
                  <a:gd name="T8" fmla="*/ 0 w 26"/>
                  <a:gd name="T9" fmla="*/ 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34">
                    <a:moveTo>
                      <a:pt x="0" y="2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9" y="11"/>
                      <a:pt x="23" y="22"/>
                      <a:pt x="26" y="33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9" y="23"/>
                      <a:pt x="5" y="13"/>
                      <a:pt x="0" y="2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" name="Freeform 75">
                <a:extLst>
                  <a:ext uri="{FF2B5EF4-FFF2-40B4-BE49-F238E27FC236}">
                    <a16:creationId xmlns:a16="http://schemas.microsoft.com/office/drawing/2014/main" id="{61232705-9943-9EAB-D571-BB674B3D6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18" y="2170"/>
                <a:ext cx="117" cy="40"/>
              </a:xfrm>
              <a:custGeom>
                <a:avLst/>
                <a:gdLst>
                  <a:gd name="T0" fmla="*/ 0 w 59"/>
                  <a:gd name="T1" fmla="*/ 7 h 20"/>
                  <a:gd name="T2" fmla="*/ 6 w 59"/>
                  <a:gd name="T3" fmla="*/ 0 h 20"/>
                  <a:gd name="T4" fmla="*/ 59 w 59"/>
                  <a:gd name="T5" fmla="*/ 12 h 20"/>
                  <a:gd name="T6" fmla="*/ 54 w 59"/>
                  <a:gd name="T7" fmla="*/ 20 h 20"/>
                  <a:gd name="T8" fmla="*/ 0 w 59"/>
                  <a:gd name="T9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20">
                    <a:moveTo>
                      <a:pt x="0" y="7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23" y="4"/>
                      <a:pt x="41" y="8"/>
                      <a:pt x="59" y="12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36" y="16"/>
                      <a:pt x="18" y="11"/>
                      <a:pt x="0" y="7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" name="Freeform 76">
                <a:extLst>
                  <a:ext uri="{FF2B5EF4-FFF2-40B4-BE49-F238E27FC236}">
                    <a16:creationId xmlns:a16="http://schemas.microsoft.com/office/drawing/2014/main" id="{688FAEE5-868A-601B-875C-E7F07BD420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2" y="1542"/>
                <a:ext cx="98" cy="60"/>
              </a:xfrm>
              <a:custGeom>
                <a:avLst/>
                <a:gdLst>
                  <a:gd name="T0" fmla="*/ 1 w 49"/>
                  <a:gd name="T1" fmla="*/ 6 h 30"/>
                  <a:gd name="T2" fmla="*/ 0 w 49"/>
                  <a:gd name="T3" fmla="*/ 5 h 30"/>
                  <a:gd name="T4" fmla="*/ 10 w 49"/>
                  <a:gd name="T5" fmla="*/ 0 h 30"/>
                  <a:gd name="T6" fmla="*/ 11 w 49"/>
                  <a:gd name="T7" fmla="*/ 0 h 30"/>
                  <a:gd name="T8" fmla="*/ 49 w 49"/>
                  <a:gd name="T9" fmla="*/ 24 h 30"/>
                  <a:gd name="T10" fmla="*/ 39 w 49"/>
                  <a:gd name="T11" fmla="*/ 30 h 30"/>
                  <a:gd name="T12" fmla="*/ 1 w 49"/>
                  <a:gd name="T1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30">
                    <a:moveTo>
                      <a:pt x="1" y="6"/>
                    </a:moveTo>
                    <a:cubicBezTo>
                      <a:pt x="0" y="6"/>
                      <a:pt x="0" y="6"/>
                      <a:pt x="0" y="5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1" y="0"/>
                      <a:pt x="11" y="0"/>
                    </a:cubicBezTo>
                    <a:cubicBezTo>
                      <a:pt x="24" y="8"/>
                      <a:pt x="37" y="16"/>
                      <a:pt x="49" y="24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27" y="22"/>
                      <a:pt x="14" y="14"/>
                      <a:pt x="1" y="6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" name="Freeform 77">
                <a:extLst>
                  <a:ext uri="{FF2B5EF4-FFF2-40B4-BE49-F238E27FC236}">
                    <a16:creationId xmlns:a16="http://schemas.microsoft.com/office/drawing/2014/main" id="{63743D2F-69E9-F48F-6296-9560548F4D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3" y="3132"/>
                <a:ext cx="32" cy="68"/>
              </a:xfrm>
              <a:custGeom>
                <a:avLst/>
                <a:gdLst>
                  <a:gd name="T0" fmla="*/ 0 w 16"/>
                  <a:gd name="T1" fmla="*/ 1 h 34"/>
                  <a:gd name="T2" fmla="*/ 15 w 16"/>
                  <a:gd name="T3" fmla="*/ 0 h 34"/>
                  <a:gd name="T4" fmla="*/ 16 w 16"/>
                  <a:gd name="T5" fmla="*/ 34 h 34"/>
                  <a:gd name="T6" fmla="*/ 1 w 16"/>
                  <a:gd name="T7" fmla="*/ 34 h 34"/>
                  <a:gd name="T8" fmla="*/ 0 w 16"/>
                  <a:gd name="T9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34">
                    <a:moveTo>
                      <a:pt x="0" y="1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6" y="11"/>
                      <a:pt x="16" y="23"/>
                      <a:pt x="16" y="34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2" y="23"/>
                      <a:pt x="2" y="12"/>
                      <a:pt x="0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" name="Freeform 78">
                <a:extLst>
                  <a:ext uri="{FF2B5EF4-FFF2-40B4-BE49-F238E27FC236}">
                    <a16:creationId xmlns:a16="http://schemas.microsoft.com/office/drawing/2014/main" id="{4D710FED-6D0C-FBDB-6993-8DC2DE645B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31" y="2218"/>
                <a:ext cx="118" cy="38"/>
              </a:xfrm>
              <a:custGeom>
                <a:avLst/>
                <a:gdLst>
                  <a:gd name="T0" fmla="*/ 5 w 59"/>
                  <a:gd name="T1" fmla="*/ 0 h 19"/>
                  <a:gd name="T2" fmla="*/ 35 w 59"/>
                  <a:gd name="T3" fmla="*/ 6 h 19"/>
                  <a:gd name="T4" fmla="*/ 59 w 59"/>
                  <a:gd name="T5" fmla="*/ 11 h 19"/>
                  <a:gd name="T6" fmla="*/ 54 w 59"/>
                  <a:gd name="T7" fmla="*/ 19 h 19"/>
                  <a:gd name="T8" fmla="*/ 30 w 59"/>
                  <a:gd name="T9" fmla="*/ 14 h 19"/>
                  <a:gd name="T10" fmla="*/ 0 w 59"/>
                  <a:gd name="T11" fmla="*/ 8 h 19"/>
                  <a:gd name="T12" fmla="*/ 5 w 59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" h="19">
                    <a:moveTo>
                      <a:pt x="5" y="0"/>
                    </a:moveTo>
                    <a:cubicBezTo>
                      <a:pt x="15" y="2"/>
                      <a:pt x="25" y="4"/>
                      <a:pt x="35" y="6"/>
                    </a:cubicBezTo>
                    <a:cubicBezTo>
                      <a:pt x="43" y="8"/>
                      <a:pt x="51" y="10"/>
                      <a:pt x="59" y="11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46" y="17"/>
                      <a:pt x="38" y="16"/>
                      <a:pt x="30" y="14"/>
                    </a:cubicBezTo>
                    <a:cubicBezTo>
                      <a:pt x="20" y="12"/>
                      <a:pt x="10" y="10"/>
                      <a:pt x="0" y="8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" name="Freeform 79">
                <a:extLst>
                  <a:ext uri="{FF2B5EF4-FFF2-40B4-BE49-F238E27FC236}">
                    <a16:creationId xmlns:a16="http://schemas.microsoft.com/office/drawing/2014/main" id="{9C6B407F-C264-4015-AFF2-F0E76B14C6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3" y="3264"/>
                <a:ext cx="52" cy="68"/>
              </a:xfrm>
              <a:custGeom>
                <a:avLst/>
                <a:gdLst>
                  <a:gd name="T0" fmla="*/ 14 w 26"/>
                  <a:gd name="T1" fmla="*/ 34 h 34"/>
                  <a:gd name="T2" fmla="*/ 0 w 26"/>
                  <a:gd name="T3" fmla="*/ 32 h 34"/>
                  <a:gd name="T4" fmla="*/ 11 w 26"/>
                  <a:gd name="T5" fmla="*/ 0 h 34"/>
                  <a:gd name="T6" fmla="*/ 26 w 26"/>
                  <a:gd name="T7" fmla="*/ 1 h 34"/>
                  <a:gd name="T8" fmla="*/ 14 w 26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34">
                    <a:moveTo>
                      <a:pt x="14" y="34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5" y="22"/>
                      <a:pt x="9" y="11"/>
                      <a:pt x="11" y="0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3" y="13"/>
                      <a:pt x="19" y="24"/>
                      <a:pt x="14" y="34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" name="Freeform 80">
                <a:extLst>
                  <a:ext uri="{FF2B5EF4-FFF2-40B4-BE49-F238E27FC236}">
                    <a16:creationId xmlns:a16="http://schemas.microsoft.com/office/drawing/2014/main" id="{0D5372F2-AB35-9573-BCFD-8B1186E139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49" y="2262"/>
                <a:ext cx="118" cy="36"/>
              </a:xfrm>
              <a:custGeom>
                <a:avLst/>
                <a:gdLst>
                  <a:gd name="T0" fmla="*/ 55 w 59"/>
                  <a:gd name="T1" fmla="*/ 18 h 18"/>
                  <a:gd name="T2" fmla="*/ 0 w 59"/>
                  <a:gd name="T3" fmla="*/ 8 h 18"/>
                  <a:gd name="T4" fmla="*/ 4 w 59"/>
                  <a:gd name="T5" fmla="*/ 0 h 18"/>
                  <a:gd name="T6" fmla="*/ 59 w 59"/>
                  <a:gd name="T7" fmla="*/ 10 h 18"/>
                  <a:gd name="T8" fmla="*/ 55 w 59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18">
                    <a:moveTo>
                      <a:pt x="55" y="18"/>
                    </a:moveTo>
                    <a:cubicBezTo>
                      <a:pt x="37" y="15"/>
                      <a:pt x="18" y="12"/>
                      <a:pt x="0" y="8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2" y="4"/>
                      <a:pt x="41" y="7"/>
                      <a:pt x="59" y="10"/>
                    </a:cubicBezTo>
                    <a:lnTo>
                      <a:pt x="55" y="18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" name="Freeform 81">
                <a:extLst>
                  <a:ext uri="{FF2B5EF4-FFF2-40B4-BE49-F238E27FC236}">
                    <a16:creationId xmlns:a16="http://schemas.microsoft.com/office/drawing/2014/main" id="{C941D15B-6F82-B533-25DD-82901CE1D8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" y="1644"/>
                <a:ext cx="86" cy="64"/>
              </a:xfrm>
              <a:custGeom>
                <a:avLst/>
                <a:gdLst>
                  <a:gd name="T0" fmla="*/ 43 w 43"/>
                  <a:gd name="T1" fmla="*/ 28 h 32"/>
                  <a:gd name="T2" fmla="*/ 30 w 43"/>
                  <a:gd name="T3" fmla="*/ 32 h 32"/>
                  <a:gd name="T4" fmla="*/ 0 w 43"/>
                  <a:gd name="T5" fmla="*/ 4 h 32"/>
                  <a:gd name="T6" fmla="*/ 11 w 43"/>
                  <a:gd name="T7" fmla="*/ 0 h 32"/>
                  <a:gd name="T8" fmla="*/ 43 w 43"/>
                  <a:gd name="T9" fmla="*/ 2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32">
                    <a:moveTo>
                      <a:pt x="43" y="28"/>
                    </a:moveTo>
                    <a:cubicBezTo>
                      <a:pt x="30" y="32"/>
                      <a:pt x="30" y="32"/>
                      <a:pt x="30" y="32"/>
                    </a:cubicBezTo>
                    <a:cubicBezTo>
                      <a:pt x="21" y="23"/>
                      <a:pt x="11" y="13"/>
                      <a:pt x="0" y="4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23" y="9"/>
                      <a:pt x="33" y="18"/>
                      <a:pt x="43" y="28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" name="Freeform 82">
                <a:extLst>
                  <a:ext uri="{FF2B5EF4-FFF2-40B4-BE49-F238E27FC236}">
                    <a16:creationId xmlns:a16="http://schemas.microsoft.com/office/drawing/2014/main" id="{AA074429-BF87-4F0E-658D-CD40076CA2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3" y="3390"/>
                <a:ext cx="78" cy="66"/>
              </a:xfrm>
              <a:custGeom>
                <a:avLst/>
                <a:gdLst>
                  <a:gd name="T0" fmla="*/ 26 w 39"/>
                  <a:gd name="T1" fmla="*/ 0 h 33"/>
                  <a:gd name="T2" fmla="*/ 39 w 39"/>
                  <a:gd name="T3" fmla="*/ 3 h 33"/>
                  <a:gd name="T4" fmla="*/ 15 w 39"/>
                  <a:gd name="T5" fmla="*/ 31 h 33"/>
                  <a:gd name="T6" fmla="*/ 13 w 39"/>
                  <a:gd name="T7" fmla="*/ 33 h 33"/>
                  <a:gd name="T8" fmla="*/ 0 w 39"/>
                  <a:gd name="T9" fmla="*/ 29 h 33"/>
                  <a:gd name="T10" fmla="*/ 3 w 39"/>
                  <a:gd name="T11" fmla="*/ 27 h 33"/>
                  <a:gd name="T12" fmla="*/ 26 w 39"/>
                  <a:gd name="T1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3">
                    <a:moveTo>
                      <a:pt x="26" y="0"/>
                    </a:moveTo>
                    <a:cubicBezTo>
                      <a:pt x="39" y="3"/>
                      <a:pt x="39" y="3"/>
                      <a:pt x="39" y="3"/>
                    </a:cubicBezTo>
                    <a:cubicBezTo>
                      <a:pt x="32" y="13"/>
                      <a:pt x="24" y="22"/>
                      <a:pt x="15" y="31"/>
                    </a:cubicBezTo>
                    <a:cubicBezTo>
                      <a:pt x="14" y="32"/>
                      <a:pt x="13" y="33"/>
                      <a:pt x="13" y="33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1" y="28"/>
                      <a:pt x="2" y="27"/>
                      <a:pt x="3" y="27"/>
                    </a:cubicBezTo>
                    <a:cubicBezTo>
                      <a:pt x="12" y="18"/>
                      <a:pt x="19" y="9"/>
                      <a:pt x="26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" name="Freeform 83">
                <a:extLst>
                  <a:ext uri="{FF2B5EF4-FFF2-40B4-BE49-F238E27FC236}">
                    <a16:creationId xmlns:a16="http://schemas.microsoft.com/office/drawing/2014/main" id="{19FCF30A-2ED2-9BAC-77F9-1DB9BCC800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22" y="2144"/>
                <a:ext cx="94" cy="62"/>
              </a:xfrm>
              <a:custGeom>
                <a:avLst/>
                <a:gdLst>
                  <a:gd name="T0" fmla="*/ 0 w 47"/>
                  <a:gd name="T1" fmla="*/ 25 h 31"/>
                  <a:gd name="T2" fmla="*/ 26 w 47"/>
                  <a:gd name="T3" fmla="*/ 7 h 31"/>
                  <a:gd name="T4" fmla="*/ 35 w 47"/>
                  <a:gd name="T5" fmla="*/ 0 h 31"/>
                  <a:gd name="T6" fmla="*/ 47 w 47"/>
                  <a:gd name="T7" fmla="*/ 4 h 31"/>
                  <a:gd name="T8" fmla="*/ 38 w 47"/>
                  <a:gd name="T9" fmla="*/ 12 h 31"/>
                  <a:gd name="T10" fmla="*/ 11 w 47"/>
                  <a:gd name="T11" fmla="*/ 31 h 31"/>
                  <a:gd name="T12" fmla="*/ 0 w 47"/>
                  <a:gd name="T13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31">
                    <a:moveTo>
                      <a:pt x="0" y="25"/>
                    </a:moveTo>
                    <a:cubicBezTo>
                      <a:pt x="9" y="20"/>
                      <a:pt x="18" y="14"/>
                      <a:pt x="26" y="7"/>
                    </a:cubicBezTo>
                    <a:cubicBezTo>
                      <a:pt x="29" y="5"/>
                      <a:pt x="32" y="3"/>
                      <a:pt x="35" y="0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44" y="7"/>
                      <a:pt x="41" y="10"/>
                      <a:pt x="38" y="12"/>
                    </a:cubicBezTo>
                    <a:cubicBezTo>
                      <a:pt x="29" y="19"/>
                      <a:pt x="20" y="25"/>
                      <a:pt x="11" y="31"/>
                    </a:cubicBez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" name="Freeform 84">
                <a:extLst>
                  <a:ext uri="{FF2B5EF4-FFF2-40B4-BE49-F238E27FC236}">
                    <a16:creationId xmlns:a16="http://schemas.microsoft.com/office/drawing/2014/main" id="{A2238D2C-7880-D993-0C0D-F8BFB8BEC0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" y="2592"/>
                <a:ext cx="66" cy="24"/>
              </a:xfrm>
              <a:custGeom>
                <a:avLst/>
                <a:gdLst>
                  <a:gd name="T0" fmla="*/ 33 w 33"/>
                  <a:gd name="T1" fmla="*/ 4 h 12"/>
                  <a:gd name="T2" fmla="*/ 0 w 33"/>
                  <a:gd name="T3" fmla="*/ 0 h 12"/>
                  <a:gd name="T4" fmla="*/ 0 w 33"/>
                  <a:gd name="T5" fmla="*/ 9 h 12"/>
                  <a:gd name="T6" fmla="*/ 30 w 33"/>
                  <a:gd name="T7" fmla="*/ 12 h 12"/>
                  <a:gd name="T8" fmla="*/ 33 w 33"/>
                  <a:gd name="T9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2">
                    <a:moveTo>
                      <a:pt x="33" y="4"/>
                    </a:moveTo>
                    <a:cubicBezTo>
                      <a:pt x="22" y="2"/>
                      <a:pt x="11" y="1"/>
                      <a:pt x="0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0" y="10"/>
                      <a:pt x="20" y="11"/>
                      <a:pt x="30" y="12"/>
                    </a:cubicBez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" name="Freeform 85">
                <a:extLst>
                  <a:ext uri="{FF2B5EF4-FFF2-40B4-BE49-F238E27FC236}">
                    <a16:creationId xmlns:a16="http://schemas.microsoft.com/office/drawing/2014/main" id="{D6E2C03D-57CB-DF9A-BF95-3A2F86D3B6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6" y="518"/>
                <a:ext cx="64" cy="18"/>
              </a:xfrm>
              <a:custGeom>
                <a:avLst/>
                <a:gdLst>
                  <a:gd name="T0" fmla="*/ 0 w 32"/>
                  <a:gd name="T1" fmla="*/ 0 h 9"/>
                  <a:gd name="T2" fmla="*/ 0 w 32"/>
                  <a:gd name="T3" fmla="*/ 9 h 9"/>
                  <a:gd name="T4" fmla="*/ 32 w 32"/>
                  <a:gd name="T5" fmla="*/ 9 h 9"/>
                  <a:gd name="T6" fmla="*/ 32 w 32"/>
                  <a:gd name="T7" fmla="*/ 1 h 9"/>
                  <a:gd name="T8" fmla="*/ 0 w 32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9">
                    <a:moveTo>
                      <a:pt x="0" y="0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11" y="9"/>
                      <a:pt x="22" y="9"/>
                      <a:pt x="32" y="9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22" y="1"/>
                      <a:pt x="12" y="0"/>
                      <a:pt x="0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27F42F3B-55B0-D7B9-67FD-428FA3AC9510}"/>
                </a:ext>
              </a:extLst>
            </p:cNvPr>
            <p:cNvSpPr/>
            <p:nvPr/>
          </p:nvSpPr>
          <p:spPr>
            <a:xfrm>
              <a:off x="453376" y="3677682"/>
              <a:ext cx="607434" cy="607434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/>
                <a:t>1</a:t>
              </a:r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1E5DFC96-0D8F-840C-B66A-2F986147560D}"/>
                </a:ext>
              </a:extLst>
            </p:cNvPr>
            <p:cNvSpPr/>
            <p:nvPr/>
          </p:nvSpPr>
          <p:spPr>
            <a:xfrm>
              <a:off x="2028880" y="4618639"/>
              <a:ext cx="607434" cy="607434"/>
            </a:xfrm>
            <a:prstGeom prst="ellipse">
              <a:avLst/>
            </a:prstGeom>
            <a:solidFill>
              <a:schemeClr val="tx2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/>
                <a:t>2</a:t>
              </a:r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D3A2A877-1678-5B95-7DDB-B73F37027B5A}"/>
                </a:ext>
              </a:extLst>
            </p:cNvPr>
            <p:cNvSpPr/>
            <p:nvPr/>
          </p:nvSpPr>
          <p:spPr>
            <a:xfrm>
              <a:off x="4229220" y="5377166"/>
              <a:ext cx="607434" cy="607434"/>
            </a:xfrm>
            <a:prstGeom prst="ellipse">
              <a:avLst/>
            </a:prstGeom>
            <a:solidFill>
              <a:schemeClr val="accent5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/>
                <a:t>3</a:t>
              </a:r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109EEF00-9C7F-452F-DA9A-6C6695A0D226}"/>
                </a:ext>
              </a:extLst>
            </p:cNvPr>
            <p:cNvSpPr/>
            <p:nvPr/>
          </p:nvSpPr>
          <p:spPr>
            <a:xfrm>
              <a:off x="6652795" y="5040549"/>
              <a:ext cx="607434" cy="607434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/>
                <a:t>4</a:t>
              </a:r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73B1A1B4-1072-E1FC-D987-E5B8BE7277D5}"/>
                </a:ext>
              </a:extLst>
            </p:cNvPr>
            <p:cNvSpPr/>
            <p:nvPr/>
          </p:nvSpPr>
          <p:spPr>
            <a:xfrm>
              <a:off x="5878076" y="3125283"/>
              <a:ext cx="607434" cy="607434"/>
            </a:xfrm>
            <a:prstGeom prst="ellipse">
              <a:avLst/>
            </a:prstGeom>
            <a:solidFill>
              <a:schemeClr val="accent3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/>
                <a:t>5</a:t>
              </a:r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03D6CFFC-89E0-F8B2-E8AE-88A0D81F37C0}"/>
                </a:ext>
              </a:extLst>
            </p:cNvPr>
            <p:cNvSpPr/>
            <p:nvPr/>
          </p:nvSpPr>
          <p:spPr>
            <a:xfrm>
              <a:off x="8470589" y="3736031"/>
              <a:ext cx="607434" cy="607434"/>
            </a:xfrm>
            <a:prstGeom prst="ellipse">
              <a:avLst/>
            </a:prstGeom>
            <a:solidFill>
              <a:schemeClr val="accent6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/>
                <a:t>6</a:t>
              </a:r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9AADBF61-D55A-5CE9-980D-C49E3A42456F}"/>
                </a:ext>
              </a:extLst>
            </p:cNvPr>
            <p:cNvSpPr/>
            <p:nvPr/>
          </p:nvSpPr>
          <p:spPr>
            <a:xfrm>
              <a:off x="9777804" y="1892402"/>
              <a:ext cx="607434" cy="607434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/>
                <a:t>7</a:t>
              </a:r>
            </a:p>
          </p:txBody>
        </p: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3440C17-33A3-5665-59F4-A275A18758C5}"/>
                </a:ext>
              </a:extLst>
            </p:cNvPr>
            <p:cNvCxnSpPr>
              <a:stCxn id="129" idx="4"/>
              <a:endCxn id="136" idx="0"/>
            </p:cNvCxnSpPr>
            <p:nvPr/>
          </p:nvCxnSpPr>
          <p:spPr>
            <a:xfrm>
              <a:off x="757093" y="4285116"/>
              <a:ext cx="1" cy="867599"/>
            </a:xfrm>
            <a:prstGeom prst="line">
              <a:avLst/>
            </a:prstGeom>
            <a:ln w="19050" cap="sq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A67A0F27-217B-843A-85E6-25FC78EC408B}"/>
                </a:ext>
              </a:extLst>
            </p:cNvPr>
            <p:cNvCxnSpPr>
              <a:cxnSpLocks/>
              <a:stCxn id="130" idx="4"/>
              <a:endCxn id="137" idx="0"/>
            </p:cNvCxnSpPr>
            <p:nvPr/>
          </p:nvCxnSpPr>
          <p:spPr>
            <a:xfrm>
              <a:off x="2332597" y="5226073"/>
              <a:ext cx="1" cy="433303"/>
            </a:xfrm>
            <a:prstGeom prst="line">
              <a:avLst/>
            </a:prstGeom>
            <a:ln w="19050" cap="sq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AA4A9821-A9E1-9F85-3D1A-C9CEA91E6CEA}"/>
                </a:ext>
              </a:extLst>
            </p:cNvPr>
            <p:cNvCxnSpPr>
              <a:cxnSpLocks/>
              <a:stCxn id="131" idx="4"/>
              <a:endCxn id="138" idx="0"/>
            </p:cNvCxnSpPr>
            <p:nvPr/>
          </p:nvCxnSpPr>
          <p:spPr>
            <a:xfrm>
              <a:off x="4532937" y="5984600"/>
              <a:ext cx="1" cy="346990"/>
            </a:xfrm>
            <a:prstGeom prst="line">
              <a:avLst/>
            </a:prstGeom>
            <a:ln w="19050" cap="sq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B62C3EB2-58D0-7E5C-1C83-B8D3C160C8EA}"/>
                </a:ext>
              </a:extLst>
            </p:cNvPr>
            <p:cNvCxnSpPr>
              <a:cxnSpLocks/>
              <a:stCxn id="132" idx="4"/>
              <a:endCxn id="139" idx="0"/>
            </p:cNvCxnSpPr>
            <p:nvPr/>
          </p:nvCxnSpPr>
          <p:spPr>
            <a:xfrm>
              <a:off x="6956512" y="5647983"/>
              <a:ext cx="1" cy="249205"/>
            </a:xfrm>
            <a:prstGeom prst="line">
              <a:avLst/>
            </a:prstGeom>
            <a:ln w="19050" cap="sq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7CDAB0C6-632A-9A62-5261-46A44726CA9E}"/>
                </a:ext>
              </a:extLst>
            </p:cNvPr>
            <p:cNvCxnSpPr>
              <a:cxnSpLocks/>
              <a:stCxn id="133" idx="4"/>
              <a:endCxn id="140" idx="0"/>
            </p:cNvCxnSpPr>
            <p:nvPr/>
          </p:nvCxnSpPr>
          <p:spPr>
            <a:xfrm>
              <a:off x="6181793" y="3732717"/>
              <a:ext cx="1" cy="209709"/>
            </a:xfrm>
            <a:prstGeom prst="line">
              <a:avLst/>
            </a:prstGeom>
            <a:ln w="19050" cap="sq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C8A7933B-7B41-851F-5FC2-3018F73C27BE}"/>
                </a:ext>
              </a:extLst>
            </p:cNvPr>
            <p:cNvCxnSpPr>
              <a:cxnSpLocks/>
              <a:stCxn id="134" idx="4"/>
              <a:endCxn id="141" idx="0"/>
            </p:cNvCxnSpPr>
            <p:nvPr/>
          </p:nvCxnSpPr>
          <p:spPr>
            <a:xfrm>
              <a:off x="8774306" y="4343465"/>
              <a:ext cx="1" cy="176772"/>
            </a:xfrm>
            <a:prstGeom prst="line">
              <a:avLst/>
            </a:prstGeom>
            <a:ln w="19050" cap="sq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5BAED0B0-A6B3-7FBD-8BEC-4083ADD9131E}"/>
                </a:ext>
              </a:extLst>
            </p:cNvPr>
            <p:cNvCxnSpPr>
              <a:cxnSpLocks/>
              <a:stCxn id="135" idx="4"/>
              <a:endCxn id="142" idx="0"/>
            </p:cNvCxnSpPr>
            <p:nvPr/>
          </p:nvCxnSpPr>
          <p:spPr>
            <a:xfrm>
              <a:off x="10081521" y="2499836"/>
              <a:ext cx="1" cy="66175"/>
            </a:xfrm>
            <a:prstGeom prst="line">
              <a:avLst/>
            </a:prstGeom>
            <a:ln w="19050" cap="sq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17F459C8-C41E-8500-4843-A415E636EF93}"/>
                </a:ext>
              </a:extLst>
            </p:cNvPr>
            <p:cNvSpPr txBox="1"/>
            <p:nvPr/>
          </p:nvSpPr>
          <p:spPr>
            <a:xfrm>
              <a:off x="1051121" y="3691576"/>
              <a:ext cx="2822721" cy="5796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l" defTabSz="622300">
                <a:spcBef>
                  <a:spcPct val="0"/>
                </a:spcBef>
                <a:spcAft>
                  <a:spcPts val="200"/>
                </a:spcAft>
              </a:pPr>
              <a:r>
                <a:rPr lang="en-GB" sz="1600" kern="1200" dirty="0">
                  <a:solidFill>
                    <a:schemeClr val="bg2"/>
                  </a:solidFill>
                </a:rPr>
                <a:t>Gardiner Caldwell (</a:t>
              </a:r>
              <a:r>
                <a:rPr lang="en-GB" sz="1600" kern="1200" dirty="0" err="1">
                  <a:solidFill>
                    <a:schemeClr val="bg2"/>
                  </a:solidFill>
                </a:rPr>
                <a:t>Inizio</a:t>
              </a:r>
              <a:r>
                <a:rPr lang="en-GB" sz="1600" kern="1200" dirty="0">
                  <a:solidFill>
                    <a:schemeClr val="bg2"/>
                  </a:solidFill>
                </a:rPr>
                <a:t>)</a:t>
              </a:r>
            </a:p>
            <a:p>
              <a:pPr marL="0" lvl="1" algn="l" defTabSz="488950">
                <a:spcBef>
                  <a:spcPct val="0"/>
                </a:spcBef>
                <a:spcAft>
                  <a:spcPts val="200"/>
                </a:spcAft>
              </a:pPr>
              <a:r>
                <a:rPr lang="en-GB" sz="1400" kern="1200" dirty="0">
                  <a:solidFill>
                    <a:schemeClr val="bg2"/>
                  </a:solidFill>
                </a:rPr>
                <a:t>Eary established agency 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87CA9A8-D697-87B6-3FC0-1EFDE1724818}"/>
                </a:ext>
              </a:extLst>
            </p:cNvPr>
            <p:cNvSpPr txBox="1"/>
            <p:nvPr/>
          </p:nvSpPr>
          <p:spPr>
            <a:xfrm>
              <a:off x="2644083" y="4632533"/>
              <a:ext cx="1609782" cy="5796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622300">
                <a:spcBef>
                  <a:spcPct val="0"/>
                </a:spcBef>
                <a:spcAft>
                  <a:spcPts val="200"/>
                </a:spcAft>
              </a:pPr>
              <a:r>
                <a:rPr lang="en-GB" sz="1600" dirty="0">
                  <a:solidFill>
                    <a:schemeClr val="tx2"/>
                  </a:solidFill>
                </a:rPr>
                <a:t>Renovo </a:t>
              </a:r>
            </a:p>
            <a:p>
              <a:pPr marL="0" lvl="1" algn="l" defTabSz="488950">
                <a:spcBef>
                  <a:spcPct val="0"/>
                </a:spcBef>
                <a:spcAft>
                  <a:spcPts val="200"/>
                </a:spcAft>
              </a:pPr>
              <a:r>
                <a:rPr lang="en-GB" sz="1400" kern="1200" dirty="0">
                  <a:solidFill>
                    <a:schemeClr val="tx2"/>
                  </a:solidFill>
                </a:rPr>
                <a:t>Small Biotech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D9747B1-2431-9567-30BD-3FE5A1A3F9D3}"/>
                </a:ext>
              </a:extLst>
            </p:cNvPr>
            <p:cNvSpPr txBox="1"/>
            <p:nvPr/>
          </p:nvSpPr>
          <p:spPr>
            <a:xfrm>
              <a:off x="4829080" y="5391060"/>
              <a:ext cx="1545716" cy="5796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622300">
                <a:spcBef>
                  <a:spcPct val="0"/>
                </a:spcBef>
                <a:spcAft>
                  <a:spcPts val="200"/>
                </a:spcAft>
              </a:pPr>
              <a:r>
                <a:rPr lang="en-GB" sz="1600" dirty="0" err="1">
                  <a:solidFill>
                    <a:schemeClr val="accent5"/>
                  </a:solidFill>
                </a:rPr>
                <a:t>Bioscript</a:t>
              </a:r>
              <a:r>
                <a:rPr lang="en-GB" sz="1600" dirty="0">
                  <a:solidFill>
                    <a:schemeClr val="accent5"/>
                  </a:solidFill>
                </a:rPr>
                <a:t> </a:t>
              </a:r>
            </a:p>
            <a:p>
              <a:pPr marL="0" lvl="1" algn="l" defTabSz="488950">
                <a:spcBef>
                  <a:spcPct val="0"/>
                </a:spcBef>
                <a:spcAft>
                  <a:spcPts val="200"/>
                </a:spcAft>
              </a:pPr>
              <a:r>
                <a:rPr lang="en-GB" sz="1400" kern="1200" dirty="0">
                  <a:solidFill>
                    <a:schemeClr val="accent5"/>
                  </a:solidFill>
                </a:rPr>
                <a:t>V small agency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28237CC-5E98-AB61-A38B-90FBF2F144FA}"/>
                </a:ext>
              </a:extLst>
            </p:cNvPr>
            <p:cNvSpPr txBox="1"/>
            <p:nvPr/>
          </p:nvSpPr>
          <p:spPr>
            <a:xfrm>
              <a:off x="7260228" y="5174989"/>
              <a:ext cx="262382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622300">
                <a:spcBef>
                  <a:spcPct val="0"/>
                </a:spcBef>
                <a:spcAft>
                  <a:spcPts val="200"/>
                </a:spcAft>
              </a:pPr>
              <a:r>
                <a:rPr lang="en-GB" sz="1600" dirty="0">
                  <a:solidFill>
                    <a:schemeClr val="accent2"/>
                  </a:solidFill>
                </a:rPr>
                <a:t>Back to Ashfield (</a:t>
              </a:r>
              <a:r>
                <a:rPr lang="en-GB" sz="1600" dirty="0" err="1">
                  <a:solidFill>
                    <a:schemeClr val="accent2"/>
                  </a:solidFill>
                </a:rPr>
                <a:t>Inizio</a:t>
              </a:r>
              <a:r>
                <a:rPr lang="en-GB" sz="1600" dirty="0">
                  <a:solidFill>
                    <a:schemeClr val="accent2"/>
                  </a:solidFill>
                </a:rPr>
                <a:t>)</a:t>
              </a:r>
              <a:endParaRPr lang="en-GB" sz="1400" kern="1200" dirty="0">
                <a:solidFill>
                  <a:schemeClr val="accent2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04624FF-A429-6673-C09A-C84BA426E9C6}"/>
                </a:ext>
              </a:extLst>
            </p:cNvPr>
            <p:cNvSpPr txBox="1"/>
            <p:nvPr/>
          </p:nvSpPr>
          <p:spPr>
            <a:xfrm>
              <a:off x="6479919" y="3139177"/>
              <a:ext cx="2050491" cy="5796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622300">
                <a:spcBef>
                  <a:spcPct val="0"/>
                </a:spcBef>
                <a:spcAft>
                  <a:spcPts val="200"/>
                </a:spcAft>
              </a:pPr>
              <a:r>
                <a:rPr lang="en-GB" sz="1600" dirty="0">
                  <a:solidFill>
                    <a:schemeClr val="accent3"/>
                  </a:solidFill>
                </a:rPr>
                <a:t>Spirit (</a:t>
              </a:r>
              <a:r>
                <a:rPr lang="en-GB" sz="1600" dirty="0" err="1">
                  <a:solidFill>
                    <a:schemeClr val="accent3"/>
                  </a:solidFill>
                </a:rPr>
                <a:t>OpenHealth</a:t>
              </a:r>
              <a:r>
                <a:rPr lang="en-GB" sz="1600" dirty="0">
                  <a:solidFill>
                    <a:schemeClr val="accent3"/>
                  </a:solidFill>
                </a:rPr>
                <a:t>)</a:t>
              </a:r>
            </a:p>
            <a:p>
              <a:pPr marL="0" lvl="1" algn="l" defTabSz="488950">
                <a:spcBef>
                  <a:spcPct val="0"/>
                </a:spcBef>
                <a:spcAft>
                  <a:spcPts val="200"/>
                </a:spcAft>
              </a:pPr>
              <a:r>
                <a:rPr lang="en-GB" sz="1400" kern="1200" dirty="0">
                  <a:solidFill>
                    <a:schemeClr val="accent3"/>
                  </a:solidFill>
                </a:rPr>
                <a:t>Small agency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63067B4-1BB9-BD25-6614-BBA1B42FE12C}"/>
                </a:ext>
              </a:extLst>
            </p:cNvPr>
            <p:cNvSpPr txBox="1"/>
            <p:nvPr/>
          </p:nvSpPr>
          <p:spPr>
            <a:xfrm>
              <a:off x="9078023" y="3749925"/>
              <a:ext cx="1545716" cy="5796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622300">
                <a:spcBef>
                  <a:spcPct val="0"/>
                </a:spcBef>
                <a:spcAft>
                  <a:spcPts val="200"/>
                </a:spcAft>
              </a:pPr>
              <a:r>
                <a:rPr lang="en-GB" sz="1600" dirty="0">
                  <a:solidFill>
                    <a:schemeClr val="accent6"/>
                  </a:solidFill>
                </a:rPr>
                <a:t>Envision </a:t>
              </a:r>
            </a:p>
            <a:p>
              <a:pPr marL="0" lvl="1" defTabSz="488950">
                <a:spcBef>
                  <a:spcPct val="0"/>
                </a:spcBef>
                <a:spcAft>
                  <a:spcPts val="200"/>
                </a:spcAft>
              </a:pPr>
              <a:r>
                <a:rPr lang="en-GB" sz="1400" dirty="0">
                  <a:solidFill>
                    <a:schemeClr val="accent6"/>
                  </a:solidFill>
                </a:rPr>
                <a:t>Large agency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EB03D7C-BD11-19C5-C54A-9A62285B213D}"/>
                </a:ext>
              </a:extLst>
            </p:cNvPr>
            <p:cNvSpPr txBox="1"/>
            <p:nvPr/>
          </p:nvSpPr>
          <p:spPr>
            <a:xfrm>
              <a:off x="10385237" y="2026842"/>
              <a:ext cx="168715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622300">
                <a:spcBef>
                  <a:spcPct val="0"/>
                </a:spcBef>
                <a:spcAft>
                  <a:spcPts val="200"/>
                </a:spcAft>
              </a:pPr>
              <a:r>
                <a:rPr lang="en-GB" sz="1600" dirty="0">
                  <a:solidFill>
                    <a:schemeClr val="accent1"/>
                  </a:solidFill>
                </a:rPr>
                <a:t>Amica Scientific </a:t>
              </a:r>
              <a:endParaRPr lang="en-GB" sz="1400" dirty="0">
                <a:solidFill>
                  <a:schemeClr val="accent1"/>
                </a:solidFill>
              </a:endParaRPr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CB42F14B-AC66-E318-A587-1B85867582DD}"/>
                </a:ext>
              </a:extLst>
            </p:cNvPr>
            <p:cNvSpPr/>
            <p:nvPr/>
          </p:nvSpPr>
          <p:spPr>
            <a:xfrm>
              <a:off x="644537" y="5152715"/>
              <a:ext cx="225113" cy="225113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53418AEB-2A2C-ED0B-DC49-A86B8BA3BFAB}"/>
                </a:ext>
              </a:extLst>
            </p:cNvPr>
            <p:cNvSpPr/>
            <p:nvPr/>
          </p:nvSpPr>
          <p:spPr>
            <a:xfrm>
              <a:off x="2220041" y="5659376"/>
              <a:ext cx="225113" cy="225113"/>
            </a:xfrm>
            <a:prstGeom prst="ellipse">
              <a:avLst/>
            </a:prstGeom>
            <a:solidFill>
              <a:schemeClr val="tx2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55EA978F-EED9-9EE2-9BD9-031D62F8A9D8}"/>
                </a:ext>
              </a:extLst>
            </p:cNvPr>
            <p:cNvSpPr/>
            <p:nvPr/>
          </p:nvSpPr>
          <p:spPr>
            <a:xfrm>
              <a:off x="4420381" y="6331590"/>
              <a:ext cx="225113" cy="225113"/>
            </a:xfrm>
            <a:prstGeom prst="ellipse">
              <a:avLst/>
            </a:prstGeom>
            <a:solidFill>
              <a:schemeClr val="accent5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5F4C5EBD-327C-7A2B-7BEB-C2A0E22BA9FC}"/>
                </a:ext>
              </a:extLst>
            </p:cNvPr>
            <p:cNvSpPr/>
            <p:nvPr/>
          </p:nvSpPr>
          <p:spPr>
            <a:xfrm>
              <a:off x="6843956" y="5897188"/>
              <a:ext cx="225113" cy="225113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43C6CCA1-4ECB-913C-AE7F-11D56D453CC2}"/>
                </a:ext>
              </a:extLst>
            </p:cNvPr>
            <p:cNvSpPr/>
            <p:nvPr/>
          </p:nvSpPr>
          <p:spPr>
            <a:xfrm>
              <a:off x="6069237" y="3942426"/>
              <a:ext cx="225113" cy="225113"/>
            </a:xfrm>
            <a:prstGeom prst="ellipse">
              <a:avLst/>
            </a:prstGeom>
            <a:solidFill>
              <a:schemeClr val="accent3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006EA603-9AC0-C4E2-2E5A-070F68450965}"/>
                </a:ext>
              </a:extLst>
            </p:cNvPr>
            <p:cNvSpPr/>
            <p:nvPr/>
          </p:nvSpPr>
          <p:spPr>
            <a:xfrm>
              <a:off x="8661750" y="4520237"/>
              <a:ext cx="225113" cy="225113"/>
            </a:xfrm>
            <a:prstGeom prst="ellipse">
              <a:avLst/>
            </a:prstGeom>
            <a:solidFill>
              <a:schemeClr val="accent6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BE3CBC95-9317-BAF5-848E-7DDDDCE2E86A}"/>
                </a:ext>
              </a:extLst>
            </p:cNvPr>
            <p:cNvSpPr/>
            <p:nvPr/>
          </p:nvSpPr>
          <p:spPr>
            <a:xfrm>
              <a:off x="9968965" y="2566011"/>
              <a:ext cx="225113" cy="2251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50" name="Graphic 149">
            <a:extLst>
              <a:ext uri="{FF2B5EF4-FFF2-40B4-BE49-F238E27FC236}">
                <a16:creationId xmlns:a16="http://schemas.microsoft.com/office/drawing/2014/main" id="{ACBB3439-3E50-C972-BBAB-61D8BCD992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2570" y="6355080"/>
            <a:ext cx="837914" cy="401500"/>
          </a:xfrm>
          <a:prstGeom prst="rect">
            <a:avLst/>
          </a:prstGeom>
        </p:spPr>
      </p:pic>
      <p:sp>
        <p:nvSpPr>
          <p:cNvPr id="153" name="TextBox 152">
            <a:extLst>
              <a:ext uri="{FF2B5EF4-FFF2-40B4-BE49-F238E27FC236}">
                <a16:creationId xmlns:a16="http://schemas.microsoft.com/office/drawing/2014/main" id="{5732DDFB-281F-E42E-2BA2-232A6C21A60E}"/>
              </a:ext>
            </a:extLst>
          </p:cNvPr>
          <p:cNvSpPr txBox="1"/>
          <p:nvPr/>
        </p:nvSpPr>
        <p:spPr>
          <a:xfrm>
            <a:off x="2761933" y="5463077"/>
            <a:ext cx="1103934" cy="64633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spcAft>
                <a:spcPts val="300"/>
              </a:spcAft>
            </a:pPr>
            <a:r>
              <a:rPr lang="en-GB" dirty="0">
                <a:solidFill>
                  <a:schemeClr val="bg1"/>
                </a:solidFill>
              </a:rPr>
              <a:t>Effective training 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7F5D9E8D-DC4F-18E3-51AF-4E0599B9C8CB}"/>
              </a:ext>
            </a:extLst>
          </p:cNvPr>
          <p:cNvSpPr txBox="1"/>
          <p:nvPr/>
        </p:nvSpPr>
        <p:spPr>
          <a:xfrm>
            <a:off x="4598661" y="5463077"/>
            <a:ext cx="1340805" cy="64633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spcAft>
                <a:spcPts val="300"/>
              </a:spcAft>
            </a:pPr>
            <a:r>
              <a:rPr lang="en-GB" dirty="0">
                <a:solidFill>
                  <a:schemeClr val="bg1"/>
                </a:solidFill>
              </a:rPr>
              <a:t>Talented colleagues 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6D749066-A080-B160-1DA1-DD1ED4B9B16F}"/>
              </a:ext>
            </a:extLst>
          </p:cNvPr>
          <p:cNvSpPr txBox="1"/>
          <p:nvPr/>
        </p:nvSpPr>
        <p:spPr>
          <a:xfrm>
            <a:off x="6741787" y="5463077"/>
            <a:ext cx="1277480" cy="64633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spcAft>
                <a:spcPts val="300"/>
              </a:spcAft>
            </a:pPr>
            <a:r>
              <a:rPr lang="en-GB" dirty="0">
                <a:solidFill>
                  <a:schemeClr val="bg1"/>
                </a:solidFill>
              </a:rPr>
              <a:t>Supportive managers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767A3E02-E8DF-98F9-4F0B-A889303678B6}"/>
              </a:ext>
            </a:extLst>
          </p:cNvPr>
          <p:cNvSpPr txBox="1"/>
          <p:nvPr/>
        </p:nvSpPr>
        <p:spPr>
          <a:xfrm>
            <a:off x="8861580" y="5463077"/>
            <a:ext cx="1107385" cy="64633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spcAft>
                <a:spcPts val="300"/>
              </a:spcAft>
            </a:pPr>
            <a:r>
              <a:rPr lang="en-GB" dirty="0">
                <a:solidFill>
                  <a:schemeClr val="bg1"/>
                </a:solidFill>
              </a:rPr>
              <a:t>Inspiring mentors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1545DCCF-7E00-B944-A1E4-F4BD40E1A4CC}"/>
              </a:ext>
            </a:extLst>
          </p:cNvPr>
          <p:cNvSpPr txBox="1"/>
          <p:nvPr/>
        </p:nvSpPr>
        <p:spPr>
          <a:xfrm>
            <a:off x="10777552" y="5463077"/>
            <a:ext cx="1038890" cy="64633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spcAft>
                <a:spcPts val="300"/>
              </a:spcAft>
            </a:pPr>
            <a:r>
              <a:rPr lang="en-GB" dirty="0">
                <a:solidFill>
                  <a:schemeClr val="bg1"/>
                </a:solidFill>
              </a:rPr>
              <a:t>Tolerant family!  </a:t>
            </a:r>
          </a:p>
        </p:txBody>
      </p:sp>
      <p:pic>
        <p:nvPicPr>
          <p:cNvPr id="166" name="Graphic 165" descr="Home1 with solid fill">
            <a:extLst>
              <a:ext uri="{FF2B5EF4-FFF2-40B4-BE49-F238E27FC236}">
                <a16:creationId xmlns:a16="http://schemas.microsoft.com/office/drawing/2014/main" id="{D3928ECF-6FA8-38CA-101D-DE420D1F73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94078" y="5482829"/>
            <a:ext cx="606826" cy="606826"/>
          </a:xfrm>
          <a:prstGeom prst="rect">
            <a:avLst/>
          </a:prstGeom>
        </p:spPr>
      </p:pic>
      <p:pic>
        <p:nvPicPr>
          <p:cNvPr id="168" name="Graphic 167" descr="Classroom with solid fill">
            <a:extLst>
              <a:ext uri="{FF2B5EF4-FFF2-40B4-BE49-F238E27FC236}">
                <a16:creationId xmlns:a16="http://schemas.microsoft.com/office/drawing/2014/main" id="{725374B1-6D06-59E6-D820-14C57A1B94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04181" y="5482829"/>
            <a:ext cx="606826" cy="606826"/>
          </a:xfrm>
          <a:prstGeom prst="rect">
            <a:avLst/>
          </a:prstGeom>
        </p:spPr>
      </p:pic>
      <p:pic>
        <p:nvPicPr>
          <p:cNvPr id="171" name="Graphic 170" descr="Care with solid fill">
            <a:extLst>
              <a:ext uri="{FF2B5EF4-FFF2-40B4-BE49-F238E27FC236}">
                <a16:creationId xmlns:a16="http://schemas.microsoft.com/office/drawing/2014/main" id="{017A5532-D5B3-ECFF-C353-285C77C7CD1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134960" y="5482829"/>
            <a:ext cx="606826" cy="606826"/>
          </a:xfrm>
          <a:prstGeom prst="rect">
            <a:avLst/>
          </a:prstGeom>
        </p:spPr>
      </p:pic>
      <p:pic>
        <p:nvPicPr>
          <p:cNvPr id="173" name="Graphic 172" descr="Group brainstorm with solid fill">
            <a:extLst>
              <a:ext uri="{FF2B5EF4-FFF2-40B4-BE49-F238E27FC236}">
                <a16:creationId xmlns:a16="http://schemas.microsoft.com/office/drawing/2014/main" id="{1A272CAD-3B80-114A-518F-1E470CB1AD0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015186" y="5482829"/>
            <a:ext cx="606826" cy="606826"/>
          </a:xfrm>
          <a:prstGeom prst="rect">
            <a:avLst/>
          </a:prstGeom>
        </p:spPr>
      </p:pic>
      <p:pic>
        <p:nvPicPr>
          <p:cNvPr id="175" name="Graphic 174" descr="Graduation cap with solid fill">
            <a:extLst>
              <a:ext uri="{FF2B5EF4-FFF2-40B4-BE49-F238E27FC236}">
                <a16:creationId xmlns:a16="http://schemas.microsoft.com/office/drawing/2014/main" id="{80059183-5D86-30C2-89FE-7ECC4B79F88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201674" y="5482829"/>
            <a:ext cx="606826" cy="60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76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A736B-AF14-247C-3F20-81A1D23A6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152" y="2226365"/>
            <a:ext cx="4076926" cy="2788397"/>
          </a:xfrm>
        </p:spPr>
        <p:txBody>
          <a:bodyPr/>
          <a:lstStyle/>
          <a:p>
            <a:r>
              <a:rPr lang="en-GB" i="1" dirty="0"/>
              <a:t>Trend</a:t>
            </a:r>
            <a:r>
              <a:rPr lang="en-GB" dirty="0"/>
              <a:t>: </a:t>
            </a:r>
            <a:br>
              <a:rPr lang="en-GB" dirty="0"/>
            </a:br>
            <a:r>
              <a:rPr lang="en-GB" dirty="0"/>
              <a:t>The exponential growth of artificial intelligence in medical communications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943621-8AA9-3054-FAD2-6943F2EE4E2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971" t="2092" r="2624"/>
          <a:stretch>
            <a:fillRect/>
          </a:stretch>
        </p:blipFill>
        <p:spPr>
          <a:xfrm>
            <a:off x="6553434" y="452387"/>
            <a:ext cx="4870383" cy="5856338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1807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129C20-3296-FDB0-627E-73FA2B85B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1074400" cy="774743"/>
          </a:xfrm>
        </p:spPr>
        <p:txBody>
          <a:bodyPr/>
          <a:lstStyle/>
          <a:p>
            <a:r>
              <a:rPr lang="en-GB" dirty="0"/>
              <a:t>A.I. presents a number of opportunities </a:t>
            </a:r>
            <a:br>
              <a:rPr lang="en-GB" dirty="0"/>
            </a:br>
            <a:r>
              <a:rPr lang="en-GB" dirty="0"/>
              <a:t>and challenges for our industry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493CD53-8F6C-86EA-E052-4EEE6CEE43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DE66B02-3585-6A60-C793-71C3D9AB3B11}"/>
              </a:ext>
            </a:extLst>
          </p:cNvPr>
          <p:cNvSpPr/>
          <p:nvPr/>
        </p:nvSpPr>
        <p:spPr>
          <a:xfrm>
            <a:off x="479425" y="1522271"/>
            <a:ext cx="4637303" cy="1337441"/>
          </a:xfrm>
          <a:custGeom>
            <a:avLst/>
            <a:gdLst>
              <a:gd name="connsiteX0" fmla="*/ 0 w 3380035"/>
              <a:gd name="connsiteY0" fmla="*/ 0 h 604800"/>
              <a:gd name="connsiteX1" fmla="*/ 3380035 w 3380035"/>
              <a:gd name="connsiteY1" fmla="*/ 0 h 604800"/>
              <a:gd name="connsiteX2" fmla="*/ 3380035 w 3380035"/>
              <a:gd name="connsiteY2" fmla="*/ 604800 h 604800"/>
              <a:gd name="connsiteX3" fmla="*/ 0 w 3380035"/>
              <a:gd name="connsiteY3" fmla="*/ 604800 h 604800"/>
              <a:gd name="connsiteX4" fmla="*/ 0 w 3380035"/>
              <a:gd name="connsiteY4" fmla="*/ 0 h 6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0035" h="604800">
                <a:moveTo>
                  <a:pt x="0" y="0"/>
                </a:moveTo>
                <a:lnTo>
                  <a:pt x="3380035" y="0"/>
                </a:lnTo>
                <a:lnTo>
                  <a:pt x="3380035" y="604800"/>
                </a:lnTo>
                <a:lnTo>
                  <a:pt x="0" y="604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9352" tIns="85344" rIns="149352" bIns="180000" numCol="1" spcCol="1270" anchor="b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dirty="0">
                <a:latin typeface="+mj-lt"/>
              </a:rPr>
              <a:t>Opportunities </a:t>
            </a:r>
            <a:r>
              <a:rPr lang="en-GB" kern="1200" dirty="0">
                <a:latin typeface="+mj-lt"/>
              </a:rPr>
              <a:t> 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BC0F0DA-C1E3-2CD4-6A35-C4898819310F}"/>
              </a:ext>
            </a:extLst>
          </p:cNvPr>
          <p:cNvSpPr/>
          <p:nvPr/>
        </p:nvSpPr>
        <p:spPr>
          <a:xfrm>
            <a:off x="479425" y="2859712"/>
            <a:ext cx="4637303" cy="2909263"/>
          </a:xfrm>
          <a:custGeom>
            <a:avLst/>
            <a:gdLst>
              <a:gd name="connsiteX0" fmla="*/ 0 w 3380035"/>
              <a:gd name="connsiteY0" fmla="*/ 0 h 3804570"/>
              <a:gd name="connsiteX1" fmla="*/ 3380035 w 3380035"/>
              <a:gd name="connsiteY1" fmla="*/ 0 h 3804570"/>
              <a:gd name="connsiteX2" fmla="*/ 3380035 w 3380035"/>
              <a:gd name="connsiteY2" fmla="*/ 3804570 h 3804570"/>
              <a:gd name="connsiteX3" fmla="*/ 0 w 3380035"/>
              <a:gd name="connsiteY3" fmla="*/ 3804570 h 3804570"/>
              <a:gd name="connsiteX4" fmla="*/ 0 w 3380035"/>
              <a:gd name="connsiteY4" fmla="*/ 0 h 3804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0035" h="3804570">
                <a:moveTo>
                  <a:pt x="0" y="0"/>
                </a:moveTo>
                <a:lnTo>
                  <a:pt x="3380035" y="0"/>
                </a:lnTo>
                <a:lnTo>
                  <a:pt x="3380035" y="3804570"/>
                </a:lnTo>
                <a:lnTo>
                  <a:pt x="0" y="380457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2014" tIns="112014" rIns="149352" bIns="168021" numCol="1" spcCol="1270" anchor="t" anchorCtr="0">
            <a:noAutofit/>
          </a:bodyPr>
          <a:lstStyle/>
          <a:p>
            <a:pPr marL="0" lvl="1" algn="ctr" defTabSz="933450">
              <a:spcBef>
                <a:spcPct val="0"/>
              </a:spcBef>
              <a:spcAft>
                <a:spcPts val="1200"/>
              </a:spcAft>
            </a:pPr>
            <a:r>
              <a:rPr lang="en-GB" sz="1600" kern="1200" dirty="0"/>
              <a:t>Meeting minutes </a:t>
            </a:r>
          </a:p>
          <a:p>
            <a:pPr marL="0" lvl="1" algn="ctr" defTabSz="933450">
              <a:spcBef>
                <a:spcPct val="0"/>
              </a:spcBef>
              <a:spcAft>
                <a:spcPts val="1200"/>
              </a:spcAft>
            </a:pPr>
            <a:r>
              <a:rPr lang="en-GB" sz="1600" kern="1200" dirty="0"/>
              <a:t>Literature summaries</a:t>
            </a:r>
          </a:p>
          <a:p>
            <a:pPr marL="0" lvl="1" algn="ctr" defTabSz="933450">
              <a:spcBef>
                <a:spcPct val="0"/>
              </a:spcBef>
              <a:spcAft>
                <a:spcPts val="1200"/>
              </a:spcAft>
            </a:pPr>
            <a:r>
              <a:rPr lang="en-GB" sz="1600" kern="1200" dirty="0"/>
              <a:t>Content generation  </a:t>
            </a:r>
          </a:p>
          <a:p>
            <a:pPr marL="0" lvl="1" algn="ctr" defTabSz="933450">
              <a:spcBef>
                <a:spcPct val="0"/>
              </a:spcBef>
              <a:spcAft>
                <a:spcPts val="1200"/>
              </a:spcAft>
            </a:pPr>
            <a:r>
              <a:rPr lang="en-GB" sz="1600" kern="1200" dirty="0"/>
              <a:t>Publication drafts </a:t>
            </a:r>
          </a:p>
          <a:p>
            <a:pPr marL="0" lvl="1" algn="ctr" defTabSz="933450">
              <a:spcBef>
                <a:spcPct val="0"/>
              </a:spcBef>
              <a:spcAft>
                <a:spcPts val="1200"/>
              </a:spcAft>
            </a:pPr>
            <a:r>
              <a:rPr lang="en-GB" sz="1600" kern="1200" dirty="0"/>
              <a:t>Plain language summaries</a:t>
            </a:r>
            <a:r>
              <a:rPr lang="en-GB" sz="1600" dirty="0"/>
              <a:t> </a:t>
            </a:r>
            <a:r>
              <a:rPr lang="en-GB" sz="1600" kern="1200" dirty="0"/>
              <a:t>of publications</a:t>
            </a:r>
          </a:p>
          <a:p>
            <a:pPr marL="0" lvl="1" algn="ctr" defTabSz="933450">
              <a:spcBef>
                <a:spcPct val="0"/>
              </a:spcBef>
              <a:spcAft>
                <a:spcPts val="1200"/>
              </a:spcAft>
            </a:pPr>
            <a:r>
              <a:rPr lang="en-GB" sz="1600" kern="1200" dirty="0"/>
              <a:t>Medical information Chatbots</a:t>
            </a:r>
          </a:p>
          <a:p>
            <a:pPr marL="0" lvl="1" algn="ctr" defTabSz="933450">
              <a:spcBef>
                <a:spcPct val="0"/>
              </a:spcBef>
              <a:spcAft>
                <a:spcPts val="1200"/>
              </a:spcAft>
            </a:pPr>
            <a:r>
              <a:rPr lang="en-GB" sz="1600" kern="1200" dirty="0"/>
              <a:t>Strategic planning and competitor intelligence  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AC44A7E-304F-D243-BBC9-A5C293946127}"/>
              </a:ext>
            </a:extLst>
          </p:cNvPr>
          <p:cNvSpPr/>
          <p:nvPr/>
        </p:nvSpPr>
        <p:spPr>
          <a:xfrm>
            <a:off x="5359432" y="1522271"/>
            <a:ext cx="3224463" cy="1337441"/>
          </a:xfrm>
          <a:custGeom>
            <a:avLst/>
            <a:gdLst>
              <a:gd name="connsiteX0" fmla="*/ 0 w 3380035"/>
              <a:gd name="connsiteY0" fmla="*/ 0 h 604800"/>
              <a:gd name="connsiteX1" fmla="*/ 3380035 w 3380035"/>
              <a:gd name="connsiteY1" fmla="*/ 0 h 604800"/>
              <a:gd name="connsiteX2" fmla="*/ 3380035 w 3380035"/>
              <a:gd name="connsiteY2" fmla="*/ 604800 h 604800"/>
              <a:gd name="connsiteX3" fmla="*/ 0 w 3380035"/>
              <a:gd name="connsiteY3" fmla="*/ 604800 h 604800"/>
              <a:gd name="connsiteX4" fmla="*/ 0 w 3380035"/>
              <a:gd name="connsiteY4" fmla="*/ 0 h 6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0035" h="604800">
                <a:moveTo>
                  <a:pt x="0" y="0"/>
                </a:moveTo>
                <a:lnTo>
                  <a:pt x="3380035" y="0"/>
                </a:lnTo>
                <a:lnTo>
                  <a:pt x="3380035" y="604800"/>
                </a:lnTo>
                <a:lnTo>
                  <a:pt x="0" y="6048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9352" tIns="85344" rIns="149352" bIns="180000" numCol="1" spcCol="1270" anchor="b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kern="1200" dirty="0">
                <a:latin typeface="+mj-lt"/>
              </a:rPr>
              <a:t>New challenges 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D28C80B-9924-A4D0-C5CA-D17FDEABC34E}"/>
              </a:ext>
            </a:extLst>
          </p:cNvPr>
          <p:cNvSpPr/>
          <p:nvPr/>
        </p:nvSpPr>
        <p:spPr>
          <a:xfrm>
            <a:off x="5359432" y="2859712"/>
            <a:ext cx="3224463" cy="2909263"/>
          </a:xfrm>
          <a:custGeom>
            <a:avLst/>
            <a:gdLst>
              <a:gd name="connsiteX0" fmla="*/ 0 w 3380035"/>
              <a:gd name="connsiteY0" fmla="*/ 0 h 3804570"/>
              <a:gd name="connsiteX1" fmla="*/ 3380035 w 3380035"/>
              <a:gd name="connsiteY1" fmla="*/ 0 h 3804570"/>
              <a:gd name="connsiteX2" fmla="*/ 3380035 w 3380035"/>
              <a:gd name="connsiteY2" fmla="*/ 3804570 h 3804570"/>
              <a:gd name="connsiteX3" fmla="*/ 0 w 3380035"/>
              <a:gd name="connsiteY3" fmla="*/ 3804570 h 3804570"/>
              <a:gd name="connsiteX4" fmla="*/ 0 w 3380035"/>
              <a:gd name="connsiteY4" fmla="*/ 0 h 3804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0035" h="3804570">
                <a:moveTo>
                  <a:pt x="0" y="0"/>
                </a:moveTo>
                <a:lnTo>
                  <a:pt x="3380035" y="0"/>
                </a:lnTo>
                <a:lnTo>
                  <a:pt x="3380035" y="3804570"/>
                </a:lnTo>
                <a:lnTo>
                  <a:pt x="0" y="380457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2014" tIns="112014" rIns="149352" bIns="168021" numCol="1" spcCol="1270" anchor="t" anchorCtr="0">
            <a:noAutofit/>
          </a:bodyPr>
          <a:lstStyle/>
          <a:p>
            <a:pPr marL="0" lvl="1" algn="ctr" defTabSz="933450">
              <a:spcBef>
                <a:spcPct val="0"/>
              </a:spcBef>
              <a:spcAft>
                <a:spcPts val="1200"/>
              </a:spcAft>
            </a:pPr>
            <a:r>
              <a:rPr lang="en-GB" sz="1600" kern="1200" dirty="0"/>
              <a:t>Confidentiality </a:t>
            </a:r>
          </a:p>
          <a:p>
            <a:pPr marL="0" lvl="1" algn="ctr" defTabSz="933450">
              <a:spcBef>
                <a:spcPct val="0"/>
              </a:spcBef>
              <a:spcAft>
                <a:spcPts val="1200"/>
              </a:spcAft>
            </a:pPr>
            <a:r>
              <a:rPr lang="en-GB" sz="1600" kern="1200" dirty="0"/>
              <a:t>Inaccuracies and hallucinations </a:t>
            </a:r>
          </a:p>
          <a:p>
            <a:pPr marL="0" lvl="1" algn="ctr" defTabSz="933450">
              <a:spcBef>
                <a:spcPct val="0"/>
              </a:spcBef>
              <a:spcAft>
                <a:spcPts val="1200"/>
              </a:spcAft>
            </a:pPr>
            <a:r>
              <a:rPr lang="en-GB" sz="1600" kern="1200" dirty="0"/>
              <a:t>Trust and transparency</a:t>
            </a:r>
          </a:p>
          <a:p>
            <a:pPr marL="0" lvl="1" algn="ctr" defTabSz="933450">
              <a:spcBef>
                <a:spcPct val="0"/>
              </a:spcBef>
              <a:spcAft>
                <a:spcPts val="1200"/>
              </a:spcAft>
            </a:pPr>
            <a:r>
              <a:rPr lang="en-GB" sz="1600" dirty="0"/>
              <a:t>Explainability</a:t>
            </a:r>
            <a:r>
              <a:rPr lang="en-GB" sz="1600" kern="1200" dirty="0"/>
              <a:t> </a:t>
            </a:r>
          </a:p>
          <a:p>
            <a:pPr marL="0" lvl="1" algn="ctr" defTabSz="933450">
              <a:spcBef>
                <a:spcPct val="0"/>
              </a:spcBef>
              <a:spcAft>
                <a:spcPts val="1200"/>
              </a:spcAft>
            </a:pPr>
            <a:r>
              <a:rPr lang="en-GB" sz="1600" kern="1200" dirty="0"/>
              <a:t>Context and nuances </a:t>
            </a:r>
          </a:p>
          <a:p>
            <a:pPr marL="0" lvl="1" algn="ctr" defTabSz="933450">
              <a:spcBef>
                <a:spcPct val="0"/>
              </a:spcBef>
              <a:spcAft>
                <a:spcPts val="1200"/>
              </a:spcAft>
            </a:pPr>
            <a:r>
              <a:rPr lang="en-GB" sz="1600" kern="1200" dirty="0"/>
              <a:t>Volume vs quality? 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9E6FF27-0808-53E0-151F-4D4DF7FD576C}"/>
              </a:ext>
            </a:extLst>
          </p:cNvPr>
          <p:cNvSpPr/>
          <p:nvPr/>
        </p:nvSpPr>
        <p:spPr>
          <a:xfrm>
            <a:off x="8826599" y="1522271"/>
            <a:ext cx="2885976" cy="1337441"/>
          </a:xfrm>
          <a:custGeom>
            <a:avLst/>
            <a:gdLst>
              <a:gd name="connsiteX0" fmla="*/ 0 w 3380035"/>
              <a:gd name="connsiteY0" fmla="*/ 0 h 604800"/>
              <a:gd name="connsiteX1" fmla="*/ 3380035 w 3380035"/>
              <a:gd name="connsiteY1" fmla="*/ 0 h 604800"/>
              <a:gd name="connsiteX2" fmla="*/ 3380035 w 3380035"/>
              <a:gd name="connsiteY2" fmla="*/ 604800 h 604800"/>
              <a:gd name="connsiteX3" fmla="*/ 0 w 3380035"/>
              <a:gd name="connsiteY3" fmla="*/ 604800 h 604800"/>
              <a:gd name="connsiteX4" fmla="*/ 0 w 3380035"/>
              <a:gd name="connsiteY4" fmla="*/ 0 h 6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0035" h="604800">
                <a:moveTo>
                  <a:pt x="0" y="0"/>
                </a:moveTo>
                <a:lnTo>
                  <a:pt x="3380035" y="0"/>
                </a:lnTo>
                <a:lnTo>
                  <a:pt x="3380035" y="604800"/>
                </a:lnTo>
                <a:lnTo>
                  <a:pt x="0" y="6048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9352" tIns="85344" rIns="149352" bIns="180000" numCol="1" spcCol="1270" anchor="b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kern="1200" dirty="0">
                <a:latin typeface="+mj-lt"/>
              </a:rPr>
              <a:t>New ways of working 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6322BF2-D09F-44DF-E3AA-13C3C7F223BB}"/>
              </a:ext>
            </a:extLst>
          </p:cNvPr>
          <p:cNvSpPr/>
          <p:nvPr/>
        </p:nvSpPr>
        <p:spPr>
          <a:xfrm>
            <a:off x="8826599" y="2859712"/>
            <a:ext cx="2885976" cy="2909263"/>
          </a:xfrm>
          <a:custGeom>
            <a:avLst/>
            <a:gdLst>
              <a:gd name="connsiteX0" fmla="*/ 0 w 3380035"/>
              <a:gd name="connsiteY0" fmla="*/ 0 h 3804570"/>
              <a:gd name="connsiteX1" fmla="*/ 3380035 w 3380035"/>
              <a:gd name="connsiteY1" fmla="*/ 0 h 3804570"/>
              <a:gd name="connsiteX2" fmla="*/ 3380035 w 3380035"/>
              <a:gd name="connsiteY2" fmla="*/ 3804570 h 3804570"/>
              <a:gd name="connsiteX3" fmla="*/ 0 w 3380035"/>
              <a:gd name="connsiteY3" fmla="*/ 3804570 h 3804570"/>
              <a:gd name="connsiteX4" fmla="*/ 0 w 3380035"/>
              <a:gd name="connsiteY4" fmla="*/ 0 h 3804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0035" h="3804570">
                <a:moveTo>
                  <a:pt x="0" y="0"/>
                </a:moveTo>
                <a:lnTo>
                  <a:pt x="3380035" y="0"/>
                </a:lnTo>
                <a:lnTo>
                  <a:pt x="3380035" y="3804570"/>
                </a:lnTo>
                <a:lnTo>
                  <a:pt x="0" y="380457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2014" tIns="112014" rIns="149352" bIns="168021" numCol="1" spcCol="1270" anchor="t" anchorCtr="0">
            <a:noAutofit/>
          </a:bodyPr>
          <a:lstStyle/>
          <a:p>
            <a:pPr marL="0" lvl="1" algn="ctr" defTabSz="933450">
              <a:spcBef>
                <a:spcPct val="0"/>
              </a:spcBef>
              <a:spcAft>
                <a:spcPts val="1200"/>
              </a:spcAft>
            </a:pPr>
            <a:r>
              <a:rPr lang="en-GB" sz="1600" kern="1200" dirty="0"/>
              <a:t>AI use policies </a:t>
            </a:r>
          </a:p>
          <a:p>
            <a:pPr marL="0" lvl="1" algn="ctr" defTabSz="933450">
              <a:spcBef>
                <a:spcPct val="0"/>
              </a:spcBef>
              <a:spcAft>
                <a:spcPts val="1200"/>
              </a:spcAft>
            </a:pPr>
            <a:r>
              <a:rPr lang="en-GB" sz="1600" kern="1200" dirty="0"/>
              <a:t>AI workflows </a:t>
            </a:r>
          </a:p>
          <a:p>
            <a:pPr marL="0" lvl="1" algn="ctr" defTabSz="933450">
              <a:spcBef>
                <a:spcPct val="0"/>
              </a:spcBef>
              <a:spcAft>
                <a:spcPts val="1200"/>
              </a:spcAft>
            </a:pPr>
            <a:r>
              <a:rPr lang="en-GB" sz="1600" kern="1200" dirty="0"/>
              <a:t>AI training </a:t>
            </a:r>
          </a:p>
          <a:p>
            <a:pPr marL="0" lvl="1" algn="ctr" defTabSz="933450">
              <a:spcBef>
                <a:spcPct val="0"/>
              </a:spcBef>
              <a:spcAft>
                <a:spcPts val="1200"/>
              </a:spcAft>
            </a:pPr>
            <a:r>
              <a:rPr lang="en-GB" sz="1600" kern="1200" dirty="0"/>
              <a:t>New stakeholders  </a:t>
            </a:r>
          </a:p>
        </p:txBody>
      </p:sp>
      <p:grpSp>
        <p:nvGrpSpPr>
          <p:cNvPr id="22" name="Graphic 16" descr="Gears with solid fill">
            <a:extLst>
              <a:ext uri="{FF2B5EF4-FFF2-40B4-BE49-F238E27FC236}">
                <a16:creationId xmlns:a16="http://schemas.microsoft.com/office/drawing/2014/main" id="{EB668C03-31CC-56DC-0464-D637147FBAF5}"/>
              </a:ext>
            </a:extLst>
          </p:cNvPr>
          <p:cNvGrpSpPr/>
          <p:nvPr/>
        </p:nvGrpSpPr>
        <p:grpSpPr>
          <a:xfrm rot="2197845">
            <a:off x="9900523" y="1539215"/>
            <a:ext cx="738128" cy="893226"/>
            <a:chOff x="5660355" y="-1370409"/>
            <a:chExt cx="621029" cy="751522"/>
          </a:xfrm>
          <a:solidFill>
            <a:schemeClr val="bg1"/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5FC3175-6F86-7E3D-657D-EC27A038DA6B}"/>
                </a:ext>
              </a:extLst>
            </p:cNvPr>
            <p:cNvSpPr/>
            <p:nvPr/>
          </p:nvSpPr>
          <p:spPr>
            <a:xfrm>
              <a:off x="5875621" y="-1370409"/>
              <a:ext cx="405764" cy="404812"/>
            </a:xfrm>
            <a:custGeom>
              <a:avLst/>
              <a:gdLst>
                <a:gd name="connsiteX0" fmla="*/ 202883 w 405764"/>
                <a:gd name="connsiteY0" fmla="*/ 274320 h 404812"/>
                <a:gd name="connsiteX1" fmla="*/ 131445 w 405764"/>
                <a:gd name="connsiteY1" fmla="*/ 202883 h 404812"/>
                <a:gd name="connsiteX2" fmla="*/ 202883 w 405764"/>
                <a:gd name="connsiteY2" fmla="*/ 131445 h 404812"/>
                <a:gd name="connsiteX3" fmla="*/ 274320 w 405764"/>
                <a:gd name="connsiteY3" fmla="*/ 202883 h 404812"/>
                <a:gd name="connsiteX4" fmla="*/ 202883 w 405764"/>
                <a:gd name="connsiteY4" fmla="*/ 274320 h 404812"/>
                <a:gd name="connsiteX5" fmla="*/ 363855 w 405764"/>
                <a:gd name="connsiteY5" fmla="*/ 158115 h 404812"/>
                <a:gd name="connsiteX6" fmla="*/ 348615 w 405764"/>
                <a:gd name="connsiteY6" fmla="*/ 120968 h 404812"/>
                <a:gd name="connsiteX7" fmla="*/ 363855 w 405764"/>
                <a:gd name="connsiteY7" fmla="*/ 76200 h 404812"/>
                <a:gd name="connsiteX8" fmla="*/ 329565 w 405764"/>
                <a:gd name="connsiteY8" fmla="*/ 41910 h 404812"/>
                <a:gd name="connsiteX9" fmla="*/ 284798 w 405764"/>
                <a:gd name="connsiteY9" fmla="*/ 57150 h 404812"/>
                <a:gd name="connsiteX10" fmla="*/ 247650 w 405764"/>
                <a:gd name="connsiteY10" fmla="*/ 41910 h 404812"/>
                <a:gd name="connsiteX11" fmla="*/ 226695 w 405764"/>
                <a:gd name="connsiteY11" fmla="*/ 0 h 404812"/>
                <a:gd name="connsiteX12" fmla="*/ 179070 w 405764"/>
                <a:gd name="connsiteY12" fmla="*/ 0 h 404812"/>
                <a:gd name="connsiteX13" fmla="*/ 158115 w 405764"/>
                <a:gd name="connsiteY13" fmla="*/ 41910 h 404812"/>
                <a:gd name="connsiteX14" fmla="*/ 120968 w 405764"/>
                <a:gd name="connsiteY14" fmla="*/ 57150 h 404812"/>
                <a:gd name="connsiteX15" fmla="*/ 76200 w 405764"/>
                <a:gd name="connsiteY15" fmla="*/ 41910 h 404812"/>
                <a:gd name="connsiteX16" fmla="*/ 41910 w 405764"/>
                <a:gd name="connsiteY16" fmla="*/ 76200 h 404812"/>
                <a:gd name="connsiteX17" fmla="*/ 57150 w 405764"/>
                <a:gd name="connsiteY17" fmla="*/ 120968 h 404812"/>
                <a:gd name="connsiteX18" fmla="*/ 41910 w 405764"/>
                <a:gd name="connsiteY18" fmla="*/ 158115 h 404812"/>
                <a:gd name="connsiteX19" fmla="*/ 0 w 405764"/>
                <a:gd name="connsiteY19" fmla="*/ 179070 h 404812"/>
                <a:gd name="connsiteX20" fmla="*/ 0 w 405764"/>
                <a:gd name="connsiteY20" fmla="*/ 226695 h 404812"/>
                <a:gd name="connsiteX21" fmla="*/ 41910 w 405764"/>
                <a:gd name="connsiteY21" fmla="*/ 247650 h 404812"/>
                <a:gd name="connsiteX22" fmla="*/ 57150 w 405764"/>
                <a:gd name="connsiteY22" fmla="*/ 284798 h 404812"/>
                <a:gd name="connsiteX23" fmla="*/ 41910 w 405764"/>
                <a:gd name="connsiteY23" fmla="*/ 329565 h 404812"/>
                <a:gd name="connsiteX24" fmla="*/ 75248 w 405764"/>
                <a:gd name="connsiteY24" fmla="*/ 362903 h 404812"/>
                <a:gd name="connsiteX25" fmla="*/ 120015 w 405764"/>
                <a:gd name="connsiteY25" fmla="*/ 347663 h 404812"/>
                <a:gd name="connsiteX26" fmla="*/ 157163 w 405764"/>
                <a:gd name="connsiteY26" fmla="*/ 362903 h 404812"/>
                <a:gd name="connsiteX27" fmla="*/ 178118 w 405764"/>
                <a:gd name="connsiteY27" fmla="*/ 404813 h 404812"/>
                <a:gd name="connsiteX28" fmla="*/ 225743 w 405764"/>
                <a:gd name="connsiteY28" fmla="*/ 404813 h 404812"/>
                <a:gd name="connsiteX29" fmla="*/ 246698 w 405764"/>
                <a:gd name="connsiteY29" fmla="*/ 362903 h 404812"/>
                <a:gd name="connsiteX30" fmla="*/ 283845 w 405764"/>
                <a:gd name="connsiteY30" fmla="*/ 347663 h 404812"/>
                <a:gd name="connsiteX31" fmla="*/ 328613 w 405764"/>
                <a:gd name="connsiteY31" fmla="*/ 362903 h 404812"/>
                <a:gd name="connsiteX32" fmla="*/ 362903 w 405764"/>
                <a:gd name="connsiteY32" fmla="*/ 329565 h 404812"/>
                <a:gd name="connsiteX33" fmla="*/ 347663 w 405764"/>
                <a:gd name="connsiteY33" fmla="*/ 284798 h 404812"/>
                <a:gd name="connsiteX34" fmla="*/ 363855 w 405764"/>
                <a:gd name="connsiteY34" fmla="*/ 247650 h 404812"/>
                <a:gd name="connsiteX35" fmla="*/ 405765 w 405764"/>
                <a:gd name="connsiteY35" fmla="*/ 226695 h 404812"/>
                <a:gd name="connsiteX36" fmla="*/ 405765 w 405764"/>
                <a:gd name="connsiteY36" fmla="*/ 179070 h 404812"/>
                <a:gd name="connsiteX37" fmla="*/ 363855 w 405764"/>
                <a:gd name="connsiteY37" fmla="*/ 158115 h 404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05764" h="404812">
                  <a:moveTo>
                    <a:pt x="202883" y="274320"/>
                  </a:moveTo>
                  <a:cubicBezTo>
                    <a:pt x="162877" y="274320"/>
                    <a:pt x="131445" y="241935"/>
                    <a:pt x="131445" y="202883"/>
                  </a:cubicBezTo>
                  <a:cubicBezTo>
                    <a:pt x="131445" y="163830"/>
                    <a:pt x="163830" y="131445"/>
                    <a:pt x="202883" y="131445"/>
                  </a:cubicBezTo>
                  <a:cubicBezTo>
                    <a:pt x="242888" y="131445"/>
                    <a:pt x="274320" y="163830"/>
                    <a:pt x="274320" y="202883"/>
                  </a:cubicBezTo>
                  <a:cubicBezTo>
                    <a:pt x="274320" y="241935"/>
                    <a:pt x="241935" y="274320"/>
                    <a:pt x="202883" y="274320"/>
                  </a:cubicBezTo>
                  <a:close/>
                  <a:moveTo>
                    <a:pt x="363855" y="158115"/>
                  </a:moveTo>
                  <a:cubicBezTo>
                    <a:pt x="360045" y="144780"/>
                    <a:pt x="355283" y="132398"/>
                    <a:pt x="348615" y="120968"/>
                  </a:cubicBezTo>
                  <a:lnTo>
                    <a:pt x="363855" y="76200"/>
                  </a:lnTo>
                  <a:lnTo>
                    <a:pt x="329565" y="41910"/>
                  </a:lnTo>
                  <a:lnTo>
                    <a:pt x="284798" y="57150"/>
                  </a:lnTo>
                  <a:cubicBezTo>
                    <a:pt x="273367" y="50483"/>
                    <a:pt x="260985" y="45720"/>
                    <a:pt x="247650" y="41910"/>
                  </a:cubicBezTo>
                  <a:lnTo>
                    <a:pt x="226695" y="0"/>
                  </a:lnTo>
                  <a:lnTo>
                    <a:pt x="179070" y="0"/>
                  </a:lnTo>
                  <a:lnTo>
                    <a:pt x="158115" y="41910"/>
                  </a:lnTo>
                  <a:cubicBezTo>
                    <a:pt x="144780" y="45720"/>
                    <a:pt x="132398" y="50483"/>
                    <a:pt x="120968" y="57150"/>
                  </a:cubicBezTo>
                  <a:lnTo>
                    <a:pt x="76200" y="41910"/>
                  </a:lnTo>
                  <a:lnTo>
                    <a:pt x="41910" y="76200"/>
                  </a:lnTo>
                  <a:lnTo>
                    <a:pt x="57150" y="120968"/>
                  </a:lnTo>
                  <a:cubicBezTo>
                    <a:pt x="50482" y="132398"/>
                    <a:pt x="45720" y="144780"/>
                    <a:pt x="41910" y="158115"/>
                  </a:cubicBezTo>
                  <a:lnTo>
                    <a:pt x="0" y="179070"/>
                  </a:lnTo>
                  <a:lnTo>
                    <a:pt x="0" y="226695"/>
                  </a:lnTo>
                  <a:lnTo>
                    <a:pt x="41910" y="247650"/>
                  </a:lnTo>
                  <a:cubicBezTo>
                    <a:pt x="45720" y="260985"/>
                    <a:pt x="50482" y="273368"/>
                    <a:pt x="57150" y="284798"/>
                  </a:cubicBezTo>
                  <a:lnTo>
                    <a:pt x="41910" y="329565"/>
                  </a:lnTo>
                  <a:lnTo>
                    <a:pt x="75248" y="362903"/>
                  </a:lnTo>
                  <a:lnTo>
                    <a:pt x="120015" y="347663"/>
                  </a:lnTo>
                  <a:cubicBezTo>
                    <a:pt x="131445" y="354330"/>
                    <a:pt x="143827" y="359093"/>
                    <a:pt x="157163" y="362903"/>
                  </a:cubicBezTo>
                  <a:lnTo>
                    <a:pt x="178118" y="404813"/>
                  </a:lnTo>
                  <a:lnTo>
                    <a:pt x="225743" y="404813"/>
                  </a:lnTo>
                  <a:lnTo>
                    <a:pt x="246698" y="362903"/>
                  </a:lnTo>
                  <a:cubicBezTo>
                    <a:pt x="260033" y="359093"/>
                    <a:pt x="272415" y="354330"/>
                    <a:pt x="283845" y="347663"/>
                  </a:cubicBezTo>
                  <a:lnTo>
                    <a:pt x="328613" y="362903"/>
                  </a:lnTo>
                  <a:lnTo>
                    <a:pt x="362903" y="329565"/>
                  </a:lnTo>
                  <a:lnTo>
                    <a:pt x="347663" y="284798"/>
                  </a:lnTo>
                  <a:cubicBezTo>
                    <a:pt x="354330" y="273368"/>
                    <a:pt x="360045" y="260033"/>
                    <a:pt x="363855" y="247650"/>
                  </a:cubicBezTo>
                  <a:lnTo>
                    <a:pt x="405765" y="226695"/>
                  </a:lnTo>
                  <a:lnTo>
                    <a:pt x="405765" y="179070"/>
                  </a:lnTo>
                  <a:lnTo>
                    <a:pt x="363855" y="1581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1B1D7F0-DED4-760F-A432-4CE718161527}"/>
                </a:ext>
              </a:extLst>
            </p:cNvPr>
            <p:cNvSpPr/>
            <p:nvPr/>
          </p:nvSpPr>
          <p:spPr>
            <a:xfrm>
              <a:off x="5660355" y="-1023699"/>
              <a:ext cx="405765" cy="404812"/>
            </a:xfrm>
            <a:custGeom>
              <a:avLst/>
              <a:gdLst>
                <a:gd name="connsiteX0" fmla="*/ 202883 w 405765"/>
                <a:gd name="connsiteY0" fmla="*/ 274320 h 404812"/>
                <a:gd name="connsiteX1" fmla="*/ 131445 w 405765"/>
                <a:gd name="connsiteY1" fmla="*/ 202882 h 404812"/>
                <a:gd name="connsiteX2" fmla="*/ 202883 w 405765"/>
                <a:gd name="connsiteY2" fmla="*/ 131445 h 404812"/>
                <a:gd name="connsiteX3" fmla="*/ 274320 w 405765"/>
                <a:gd name="connsiteY3" fmla="*/ 202882 h 404812"/>
                <a:gd name="connsiteX4" fmla="*/ 202883 w 405765"/>
                <a:gd name="connsiteY4" fmla="*/ 274320 h 404812"/>
                <a:gd name="connsiteX5" fmla="*/ 202883 w 405765"/>
                <a:gd name="connsiteY5" fmla="*/ 274320 h 404812"/>
                <a:gd name="connsiteX6" fmla="*/ 348615 w 405765"/>
                <a:gd name="connsiteY6" fmla="*/ 120967 h 404812"/>
                <a:gd name="connsiteX7" fmla="*/ 363855 w 405765"/>
                <a:gd name="connsiteY7" fmla="*/ 76200 h 404812"/>
                <a:gd name="connsiteX8" fmla="*/ 329565 w 405765"/>
                <a:gd name="connsiteY8" fmla="*/ 41910 h 404812"/>
                <a:gd name="connsiteX9" fmla="*/ 284798 w 405765"/>
                <a:gd name="connsiteY9" fmla="*/ 57150 h 404812"/>
                <a:gd name="connsiteX10" fmla="*/ 247650 w 405765"/>
                <a:gd name="connsiteY10" fmla="*/ 41910 h 404812"/>
                <a:gd name="connsiteX11" fmla="*/ 226695 w 405765"/>
                <a:gd name="connsiteY11" fmla="*/ 0 h 404812"/>
                <a:gd name="connsiteX12" fmla="*/ 179070 w 405765"/>
                <a:gd name="connsiteY12" fmla="*/ 0 h 404812"/>
                <a:gd name="connsiteX13" fmla="*/ 158115 w 405765"/>
                <a:gd name="connsiteY13" fmla="*/ 41910 h 404812"/>
                <a:gd name="connsiteX14" fmla="*/ 120968 w 405765"/>
                <a:gd name="connsiteY14" fmla="*/ 57150 h 404812"/>
                <a:gd name="connsiteX15" fmla="*/ 76200 w 405765"/>
                <a:gd name="connsiteY15" fmla="*/ 41910 h 404812"/>
                <a:gd name="connsiteX16" fmla="*/ 42863 w 405765"/>
                <a:gd name="connsiteY16" fmla="*/ 75247 h 404812"/>
                <a:gd name="connsiteX17" fmla="*/ 57150 w 405765"/>
                <a:gd name="connsiteY17" fmla="*/ 120015 h 404812"/>
                <a:gd name="connsiteX18" fmla="*/ 41910 w 405765"/>
                <a:gd name="connsiteY18" fmla="*/ 157163 h 404812"/>
                <a:gd name="connsiteX19" fmla="*/ 0 w 405765"/>
                <a:gd name="connsiteY19" fmla="*/ 178117 h 404812"/>
                <a:gd name="connsiteX20" fmla="*/ 0 w 405765"/>
                <a:gd name="connsiteY20" fmla="*/ 225742 h 404812"/>
                <a:gd name="connsiteX21" fmla="*/ 41910 w 405765"/>
                <a:gd name="connsiteY21" fmla="*/ 246698 h 404812"/>
                <a:gd name="connsiteX22" fmla="*/ 57150 w 405765"/>
                <a:gd name="connsiteY22" fmla="*/ 283845 h 404812"/>
                <a:gd name="connsiteX23" fmla="*/ 42863 w 405765"/>
                <a:gd name="connsiteY23" fmla="*/ 328613 h 404812"/>
                <a:gd name="connsiteX24" fmla="*/ 76200 w 405765"/>
                <a:gd name="connsiteY24" fmla="*/ 361950 h 404812"/>
                <a:gd name="connsiteX25" fmla="*/ 120968 w 405765"/>
                <a:gd name="connsiteY25" fmla="*/ 347663 h 404812"/>
                <a:gd name="connsiteX26" fmla="*/ 158115 w 405765"/>
                <a:gd name="connsiteY26" fmla="*/ 362903 h 404812"/>
                <a:gd name="connsiteX27" fmla="*/ 179070 w 405765"/>
                <a:gd name="connsiteY27" fmla="*/ 404813 h 404812"/>
                <a:gd name="connsiteX28" fmla="*/ 226695 w 405765"/>
                <a:gd name="connsiteY28" fmla="*/ 404813 h 404812"/>
                <a:gd name="connsiteX29" fmla="*/ 247650 w 405765"/>
                <a:gd name="connsiteY29" fmla="*/ 362903 h 404812"/>
                <a:gd name="connsiteX30" fmla="*/ 284798 w 405765"/>
                <a:gd name="connsiteY30" fmla="*/ 347663 h 404812"/>
                <a:gd name="connsiteX31" fmla="*/ 329565 w 405765"/>
                <a:gd name="connsiteY31" fmla="*/ 362903 h 404812"/>
                <a:gd name="connsiteX32" fmla="*/ 362903 w 405765"/>
                <a:gd name="connsiteY32" fmla="*/ 328613 h 404812"/>
                <a:gd name="connsiteX33" fmla="*/ 348615 w 405765"/>
                <a:gd name="connsiteY33" fmla="*/ 284798 h 404812"/>
                <a:gd name="connsiteX34" fmla="*/ 363855 w 405765"/>
                <a:gd name="connsiteY34" fmla="*/ 247650 h 404812"/>
                <a:gd name="connsiteX35" fmla="*/ 405765 w 405765"/>
                <a:gd name="connsiteY35" fmla="*/ 226695 h 404812"/>
                <a:gd name="connsiteX36" fmla="*/ 405765 w 405765"/>
                <a:gd name="connsiteY36" fmla="*/ 179070 h 404812"/>
                <a:gd name="connsiteX37" fmla="*/ 363855 w 405765"/>
                <a:gd name="connsiteY37" fmla="*/ 158115 h 404812"/>
                <a:gd name="connsiteX38" fmla="*/ 348615 w 405765"/>
                <a:gd name="connsiteY38" fmla="*/ 120967 h 404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405765" h="404812">
                  <a:moveTo>
                    <a:pt x="202883" y="274320"/>
                  </a:moveTo>
                  <a:cubicBezTo>
                    <a:pt x="162878" y="274320"/>
                    <a:pt x="131445" y="241935"/>
                    <a:pt x="131445" y="202882"/>
                  </a:cubicBezTo>
                  <a:cubicBezTo>
                    <a:pt x="131445" y="162877"/>
                    <a:pt x="163830" y="131445"/>
                    <a:pt x="202883" y="131445"/>
                  </a:cubicBezTo>
                  <a:cubicBezTo>
                    <a:pt x="242888" y="131445"/>
                    <a:pt x="274320" y="163830"/>
                    <a:pt x="274320" y="202882"/>
                  </a:cubicBezTo>
                  <a:cubicBezTo>
                    <a:pt x="274320" y="241935"/>
                    <a:pt x="242888" y="274320"/>
                    <a:pt x="202883" y="274320"/>
                  </a:cubicBezTo>
                  <a:lnTo>
                    <a:pt x="202883" y="274320"/>
                  </a:lnTo>
                  <a:close/>
                  <a:moveTo>
                    <a:pt x="348615" y="120967"/>
                  </a:moveTo>
                  <a:lnTo>
                    <a:pt x="363855" y="76200"/>
                  </a:lnTo>
                  <a:lnTo>
                    <a:pt x="329565" y="41910"/>
                  </a:lnTo>
                  <a:lnTo>
                    <a:pt x="284798" y="57150"/>
                  </a:lnTo>
                  <a:cubicBezTo>
                    <a:pt x="273368" y="50482"/>
                    <a:pt x="260033" y="45720"/>
                    <a:pt x="247650" y="41910"/>
                  </a:cubicBezTo>
                  <a:lnTo>
                    <a:pt x="226695" y="0"/>
                  </a:lnTo>
                  <a:lnTo>
                    <a:pt x="179070" y="0"/>
                  </a:lnTo>
                  <a:lnTo>
                    <a:pt x="158115" y="41910"/>
                  </a:lnTo>
                  <a:cubicBezTo>
                    <a:pt x="144780" y="45720"/>
                    <a:pt x="132398" y="50482"/>
                    <a:pt x="120968" y="57150"/>
                  </a:cubicBezTo>
                  <a:lnTo>
                    <a:pt x="76200" y="41910"/>
                  </a:lnTo>
                  <a:lnTo>
                    <a:pt x="42863" y="75247"/>
                  </a:lnTo>
                  <a:lnTo>
                    <a:pt x="57150" y="120015"/>
                  </a:lnTo>
                  <a:cubicBezTo>
                    <a:pt x="50483" y="131445"/>
                    <a:pt x="45720" y="144780"/>
                    <a:pt x="41910" y="157163"/>
                  </a:cubicBezTo>
                  <a:lnTo>
                    <a:pt x="0" y="178117"/>
                  </a:lnTo>
                  <a:lnTo>
                    <a:pt x="0" y="225742"/>
                  </a:lnTo>
                  <a:lnTo>
                    <a:pt x="41910" y="246698"/>
                  </a:lnTo>
                  <a:cubicBezTo>
                    <a:pt x="45720" y="260032"/>
                    <a:pt x="50483" y="272415"/>
                    <a:pt x="57150" y="283845"/>
                  </a:cubicBezTo>
                  <a:lnTo>
                    <a:pt x="42863" y="328613"/>
                  </a:lnTo>
                  <a:lnTo>
                    <a:pt x="76200" y="361950"/>
                  </a:lnTo>
                  <a:lnTo>
                    <a:pt x="120968" y="347663"/>
                  </a:lnTo>
                  <a:cubicBezTo>
                    <a:pt x="132398" y="354330"/>
                    <a:pt x="144780" y="359092"/>
                    <a:pt x="158115" y="362903"/>
                  </a:cubicBezTo>
                  <a:lnTo>
                    <a:pt x="179070" y="404813"/>
                  </a:lnTo>
                  <a:lnTo>
                    <a:pt x="226695" y="404813"/>
                  </a:lnTo>
                  <a:lnTo>
                    <a:pt x="247650" y="362903"/>
                  </a:lnTo>
                  <a:cubicBezTo>
                    <a:pt x="260985" y="359092"/>
                    <a:pt x="273368" y="354330"/>
                    <a:pt x="284798" y="347663"/>
                  </a:cubicBezTo>
                  <a:lnTo>
                    <a:pt x="329565" y="362903"/>
                  </a:lnTo>
                  <a:lnTo>
                    <a:pt x="362903" y="328613"/>
                  </a:lnTo>
                  <a:lnTo>
                    <a:pt x="348615" y="284798"/>
                  </a:lnTo>
                  <a:cubicBezTo>
                    <a:pt x="355283" y="273367"/>
                    <a:pt x="360045" y="260985"/>
                    <a:pt x="363855" y="247650"/>
                  </a:cubicBezTo>
                  <a:lnTo>
                    <a:pt x="405765" y="226695"/>
                  </a:lnTo>
                  <a:lnTo>
                    <a:pt x="405765" y="179070"/>
                  </a:lnTo>
                  <a:lnTo>
                    <a:pt x="363855" y="158115"/>
                  </a:lnTo>
                  <a:cubicBezTo>
                    <a:pt x="360045" y="144780"/>
                    <a:pt x="355283" y="132397"/>
                    <a:pt x="348615" y="1209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1BD1173-C0D9-CFA1-7D7B-03C742F5E8C4}"/>
              </a:ext>
            </a:extLst>
          </p:cNvPr>
          <p:cNvGrpSpPr/>
          <p:nvPr/>
        </p:nvGrpSpPr>
        <p:grpSpPr>
          <a:xfrm>
            <a:off x="6457678" y="1668768"/>
            <a:ext cx="1027971" cy="654128"/>
            <a:chOff x="3162184" y="-1110872"/>
            <a:chExt cx="838245" cy="533400"/>
          </a:xfrm>
          <a:solidFill>
            <a:schemeClr val="bg1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EA39F21-96D0-41A3-12FF-DBE08CF49848}"/>
                </a:ext>
              </a:extLst>
            </p:cNvPr>
            <p:cNvSpPr/>
            <p:nvPr/>
          </p:nvSpPr>
          <p:spPr>
            <a:xfrm>
              <a:off x="3718490" y="-921324"/>
              <a:ext cx="281939" cy="343852"/>
            </a:xfrm>
            <a:custGeom>
              <a:avLst/>
              <a:gdLst>
                <a:gd name="connsiteX0" fmla="*/ 279082 w 281939"/>
                <a:gd name="connsiteY0" fmla="*/ 313373 h 343852"/>
                <a:gd name="connsiteX1" fmla="*/ 88582 w 281939"/>
                <a:gd name="connsiteY1" fmla="*/ 8572 h 343852"/>
                <a:gd name="connsiteX2" fmla="*/ 72390 w 281939"/>
                <a:gd name="connsiteY2" fmla="*/ 0 h 343852"/>
                <a:gd name="connsiteX3" fmla="*/ 56198 w 281939"/>
                <a:gd name="connsiteY3" fmla="*/ 8572 h 343852"/>
                <a:gd name="connsiteX4" fmla="*/ 0 w 281939"/>
                <a:gd name="connsiteY4" fmla="*/ 98107 h 343852"/>
                <a:gd name="connsiteX5" fmla="*/ 120015 w 281939"/>
                <a:gd name="connsiteY5" fmla="*/ 292417 h 343852"/>
                <a:gd name="connsiteX6" fmla="*/ 125730 w 281939"/>
                <a:gd name="connsiteY6" fmla="*/ 343853 h 343852"/>
                <a:gd name="connsiteX7" fmla="*/ 260985 w 281939"/>
                <a:gd name="connsiteY7" fmla="*/ 343853 h 343852"/>
                <a:gd name="connsiteX8" fmla="*/ 279082 w 281939"/>
                <a:gd name="connsiteY8" fmla="*/ 333375 h 343852"/>
                <a:gd name="connsiteX9" fmla="*/ 279082 w 281939"/>
                <a:gd name="connsiteY9" fmla="*/ 313373 h 343852"/>
                <a:gd name="connsiteX10" fmla="*/ 279082 w 281939"/>
                <a:gd name="connsiteY10" fmla="*/ 313373 h 343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1939" h="343852">
                  <a:moveTo>
                    <a:pt x="279082" y="313373"/>
                  </a:moveTo>
                  <a:lnTo>
                    <a:pt x="88582" y="8572"/>
                  </a:lnTo>
                  <a:cubicBezTo>
                    <a:pt x="84773" y="2857"/>
                    <a:pt x="79057" y="0"/>
                    <a:pt x="72390" y="0"/>
                  </a:cubicBezTo>
                  <a:cubicBezTo>
                    <a:pt x="65723" y="0"/>
                    <a:pt x="60007" y="3810"/>
                    <a:pt x="56198" y="8572"/>
                  </a:cubicBezTo>
                  <a:lnTo>
                    <a:pt x="0" y="98107"/>
                  </a:lnTo>
                  <a:lnTo>
                    <a:pt x="120015" y="292417"/>
                  </a:lnTo>
                  <a:cubicBezTo>
                    <a:pt x="130492" y="307657"/>
                    <a:pt x="132398" y="326707"/>
                    <a:pt x="125730" y="343853"/>
                  </a:cubicBezTo>
                  <a:lnTo>
                    <a:pt x="260985" y="343853"/>
                  </a:lnTo>
                  <a:cubicBezTo>
                    <a:pt x="268605" y="343853"/>
                    <a:pt x="275273" y="340042"/>
                    <a:pt x="279082" y="333375"/>
                  </a:cubicBezTo>
                  <a:cubicBezTo>
                    <a:pt x="282892" y="326707"/>
                    <a:pt x="282892" y="319088"/>
                    <a:pt x="279082" y="313373"/>
                  </a:cubicBezTo>
                  <a:lnTo>
                    <a:pt x="279082" y="3133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F27C8DF-5E81-A2F9-176A-4FD4E4774DAD}"/>
                </a:ext>
              </a:extLst>
            </p:cNvPr>
            <p:cNvSpPr/>
            <p:nvPr/>
          </p:nvSpPr>
          <p:spPr>
            <a:xfrm>
              <a:off x="3162184" y="-1110872"/>
              <a:ext cx="647790" cy="533400"/>
            </a:xfrm>
            <a:custGeom>
              <a:avLst/>
              <a:gdLst>
                <a:gd name="connsiteX0" fmla="*/ 372473 w 647790"/>
                <a:gd name="connsiteY0" fmla="*/ 220027 h 533400"/>
                <a:gd name="connsiteX1" fmla="*/ 323895 w 647790"/>
                <a:gd name="connsiteY1" fmla="*/ 263843 h 533400"/>
                <a:gd name="connsiteX2" fmla="*/ 275318 w 647790"/>
                <a:gd name="connsiteY2" fmla="*/ 220980 h 533400"/>
                <a:gd name="connsiteX3" fmla="*/ 183878 w 647790"/>
                <a:gd name="connsiteY3" fmla="*/ 276225 h 533400"/>
                <a:gd name="connsiteX4" fmla="*/ 323895 w 647790"/>
                <a:gd name="connsiteY4" fmla="*/ 47625 h 533400"/>
                <a:gd name="connsiteX5" fmla="*/ 463913 w 647790"/>
                <a:gd name="connsiteY5" fmla="*/ 276225 h 533400"/>
                <a:gd name="connsiteX6" fmla="*/ 372473 w 647790"/>
                <a:gd name="connsiteY6" fmla="*/ 220027 h 533400"/>
                <a:gd name="connsiteX7" fmla="*/ 643935 w 647790"/>
                <a:gd name="connsiteY7" fmla="*/ 502920 h 533400"/>
                <a:gd name="connsiteX8" fmla="*/ 340088 w 647790"/>
                <a:gd name="connsiteY8" fmla="*/ 8572 h 533400"/>
                <a:gd name="connsiteX9" fmla="*/ 323895 w 647790"/>
                <a:gd name="connsiteY9" fmla="*/ 0 h 533400"/>
                <a:gd name="connsiteX10" fmla="*/ 307703 w 647790"/>
                <a:gd name="connsiteY10" fmla="*/ 8572 h 533400"/>
                <a:gd name="connsiteX11" fmla="*/ 3855 w 647790"/>
                <a:gd name="connsiteY11" fmla="*/ 502920 h 533400"/>
                <a:gd name="connsiteX12" fmla="*/ 1950 w 647790"/>
                <a:gd name="connsiteY12" fmla="*/ 523875 h 533400"/>
                <a:gd name="connsiteX13" fmla="*/ 20048 w 647790"/>
                <a:gd name="connsiteY13" fmla="*/ 533400 h 533400"/>
                <a:gd name="connsiteX14" fmla="*/ 627743 w 647790"/>
                <a:gd name="connsiteY14" fmla="*/ 533400 h 533400"/>
                <a:gd name="connsiteX15" fmla="*/ 645840 w 647790"/>
                <a:gd name="connsiteY15" fmla="*/ 522923 h 533400"/>
                <a:gd name="connsiteX16" fmla="*/ 643935 w 647790"/>
                <a:gd name="connsiteY16" fmla="*/ 50292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7790" h="533400">
                  <a:moveTo>
                    <a:pt x="372473" y="220027"/>
                  </a:moveTo>
                  <a:lnTo>
                    <a:pt x="323895" y="263843"/>
                  </a:lnTo>
                  <a:lnTo>
                    <a:pt x="275318" y="220980"/>
                  </a:lnTo>
                  <a:lnTo>
                    <a:pt x="183878" y="276225"/>
                  </a:lnTo>
                  <a:lnTo>
                    <a:pt x="323895" y="47625"/>
                  </a:lnTo>
                  <a:lnTo>
                    <a:pt x="463913" y="276225"/>
                  </a:lnTo>
                  <a:lnTo>
                    <a:pt x="372473" y="220027"/>
                  </a:lnTo>
                  <a:close/>
                  <a:moveTo>
                    <a:pt x="643935" y="502920"/>
                  </a:moveTo>
                  <a:lnTo>
                    <a:pt x="340088" y="8572"/>
                  </a:lnTo>
                  <a:cubicBezTo>
                    <a:pt x="336278" y="3810"/>
                    <a:pt x="330563" y="0"/>
                    <a:pt x="323895" y="0"/>
                  </a:cubicBezTo>
                  <a:cubicBezTo>
                    <a:pt x="317228" y="0"/>
                    <a:pt x="311513" y="2857"/>
                    <a:pt x="307703" y="8572"/>
                  </a:cubicBezTo>
                  <a:lnTo>
                    <a:pt x="3855" y="502920"/>
                  </a:lnTo>
                  <a:cubicBezTo>
                    <a:pt x="-907" y="508635"/>
                    <a:pt x="-907" y="517208"/>
                    <a:pt x="1950" y="523875"/>
                  </a:cubicBezTo>
                  <a:cubicBezTo>
                    <a:pt x="5760" y="529590"/>
                    <a:pt x="12428" y="533400"/>
                    <a:pt x="20048" y="533400"/>
                  </a:cubicBezTo>
                  <a:lnTo>
                    <a:pt x="627743" y="533400"/>
                  </a:lnTo>
                  <a:cubicBezTo>
                    <a:pt x="635363" y="533400"/>
                    <a:pt x="642030" y="529590"/>
                    <a:pt x="645840" y="522923"/>
                  </a:cubicBezTo>
                  <a:cubicBezTo>
                    <a:pt x="648698" y="516255"/>
                    <a:pt x="648698" y="508635"/>
                    <a:pt x="643935" y="5029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8" name="Graphic 20" descr="Open hand with solid fill">
            <a:extLst>
              <a:ext uri="{FF2B5EF4-FFF2-40B4-BE49-F238E27FC236}">
                <a16:creationId xmlns:a16="http://schemas.microsoft.com/office/drawing/2014/main" id="{82555727-064E-D915-F141-6B5F4FE66BA7}"/>
              </a:ext>
            </a:extLst>
          </p:cNvPr>
          <p:cNvSpPr/>
          <p:nvPr/>
        </p:nvSpPr>
        <p:spPr>
          <a:xfrm>
            <a:off x="2251103" y="1862941"/>
            <a:ext cx="1093947" cy="459955"/>
          </a:xfrm>
          <a:custGeom>
            <a:avLst/>
            <a:gdLst>
              <a:gd name="connsiteX0" fmla="*/ 838200 w 838200"/>
              <a:gd name="connsiteY0" fmla="*/ 38100 h 352425"/>
              <a:gd name="connsiteX1" fmla="*/ 800100 w 838200"/>
              <a:gd name="connsiteY1" fmla="*/ 0 h 352425"/>
              <a:gd name="connsiteX2" fmla="*/ 780098 w 838200"/>
              <a:gd name="connsiteY2" fmla="*/ 5715 h 352425"/>
              <a:gd name="connsiteX3" fmla="*/ 617220 w 838200"/>
              <a:gd name="connsiteY3" fmla="*/ 99060 h 352425"/>
              <a:gd name="connsiteX4" fmla="*/ 617220 w 838200"/>
              <a:gd name="connsiteY4" fmla="*/ 131445 h 352425"/>
              <a:gd name="connsiteX5" fmla="*/ 540068 w 838200"/>
              <a:gd name="connsiteY5" fmla="*/ 191452 h 352425"/>
              <a:gd name="connsiteX6" fmla="*/ 371475 w 838200"/>
              <a:gd name="connsiteY6" fmla="*/ 191452 h 352425"/>
              <a:gd name="connsiteX7" fmla="*/ 371475 w 838200"/>
              <a:gd name="connsiteY7" fmla="*/ 153352 h 352425"/>
              <a:gd name="connsiteX8" fmla="*/ 542925 w 838200"/>
              <a:gd name="connsiteY8" fmla="*/ 153352 h 352425"/>
              <a:gd name="connsiteX9" fmla="*/ 581025 w 838200"/>
              <a:gd name="connsiteY9" fmla="*/ 115252 h 352425"/>
              <a:gd name="connsiteX10" fmla="*/ 542925 w 838200"/>
              <a:gd name="connsiteY10" fmla="*/ 77152 h 352425"/>
              <a:gd name="connsiteX11" fmla="*/ 314325 w 838200"/>
              <a:gd name="connsiteY11" fmla="*/ 77152 h 352425"/>
              <a:gd name="connsiteX12" fmla="*/ 269558 w 838200"/>
              <a:gd name="connsiteY12" fmla="*/ 89535 h 352425"/>
              <a:gd name="connsiteX13" fmla="*/ 0 w 838200"/>
              <a:gd name="connsiteY13" fmla="*/ 219075 h 352425"/>
              <a:gd name="connsiteX14" fmla="*/ 133350 w 838200"/>
              <a:gd name="connsiteY14" fmla="*/ 352425 h 352425"/>
              <a:gd name="connsiteX15" fmla="*/ 361950 w 838200"/>
              <a:gd name="connsiteY15" fmla="*/ 266700 h 352425"/>
              <a:gd name="connsiteX16" fmla="*/ 540068 w 838200"/>
              <a:gd name="connsiteY16" fmla="*/ 266700 h 352425"/>
              <a:gd name="connsiteX17" fmla="*/ 562928 w 838200"/>
              <a:gd name="connsiteY17" fmla="*/ 259080 h 352425"/>
              <a:gd name="connsiteX18" fmla="*/ 824865 w 838200"/>
              <a:gd name="connsiteY18" fmla="*/ 67627 h 352425"/>
              <a:gd name="connsiteX19" fmla="*/ 838200 w 838200"/>
              <a:gd name="connsiteY19" fmla="*/ 38100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38200" h="352425">
                <a:moveTo>
                  <a:pt x="838200" y="38100"/>
                </a:moveTo>
                <a:cubicBezTo>
                  <a:pt x="838200" y="17145"/>
                  <a:pt x="821055" y="0"/>
                  <a:pt x="800100" y="0"/>
                </a:cubicBezTo>
                <a:cubicBezTo>
                  <a:pt x="792480" y="0"/>
                  <a:pt x="785813" y="1905"/>
                  <a:pt x="780098" y="5715"/>
                </a:cubicBezTo>
                <a:lnTo>
                  <a:pt x="617220" y="99060"/>
                </a:lnTo>
                <a:cubicBezTo>
                  <a:pt x="619125" y="109538"/>
                  <a:pt x="619125" y="120015"/>
                  <a:pt x="617220" y="131445"/>
                </a:cubicBezTo>
                <a:cubicBezTo>
                  <a:pt x="609600" y="166688"/>
                  <a:pt x="576263" y="191452"/>
                  <a:pt x="540068" y="191452"/>
                </a:cubicBezTo>
                <a:lnTo>
                  <a:pt x="371475" y="191452"/>
                </a:lnTo>
                <a:lnTo>
                  <a:pt x="371475" y="153352"/>
                </a:lnTo>
                <a:lnTo>
                  <a:pt x="542925" y="153352"/>
                </a:lnTo>
                <a:cubicBezTo>
                  <a:pt x="563880" y="153352"/>
                  <a:pt x="581025" y="136208"/>
                  <a:pt x="581025" y="115252"/>
                </a:cubicBezTo>
                <a:cubicBezTo>
                  <a:pt x="581025" y="94298"/>
                  <a:pt x="563880" y="77152"/>
                  <a:pt x="542925" y="77152"/>
                </a:cubicBezTo>
                <a:cubicBezTo>
                  <a:pt x="542925" y="77152"/>
                  <a:pt x="316230" y="77152"/>
                  <a:pt x="314325" y="77152"/>
                </a:cubicBezTo>
                <a:cubicBezTo>
                  <a:pt x="298133" y="77152"/>
                  <a:pt x="282893" y="81915"/>
                  <a:pt x="269558" y="89535"/>
                </a:cubicBezTo>
                <a:lnTo>
                  <a:pt x="0" y="219075"/>
                </a:lnTo>
                <a:lnTo>
                  <a:pt x="133350" y="352425"/>
                </a:lnTo>
                <a:cubicBezTo>
                  <a:pt x="195263" y="290513"/>
                  <a:pt x="275273" y="266700"/>
                  <a:pt x="361950" y="266700"/>
                </a:cubicBezTo>
                <a:lnTo>
                  <a:pt x="540068" y="266700"/>
                </a:lnTo>
                <a:cubicBezTo>
                  <a:pt x="548640" y="266700"/>
                  <a:pt x="556260" y="263843"/>
                  <a:pt x="562928" y="259080"/>
                </a:cubicBezTo>
                <a:lnTo>
                  <a:pt x="824865" y="67627"/>
                </a:lnTo>
                <a:cubicBezTo>
                  <a:pt x="832485" y="60007"/>
                  <a:pt x="838200" y="49530"/>
                  <a:pt x="838200" y="3810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88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B649DBF1-B06D-D18B-40FE-B3AD44DBF83C}"/>
              </a:ext>
            </a:extLst>
          </p:cNvPr>
          <p:cNvSpPr/>
          <p:nvPr/>
        </p:nvSpPr>
        <p:spPr>
          <a:xfrm>
            <a:off x="0" y="1520825"/>
            <a:ext cx="12192000" cy="4248150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188E55DF-4F87-ABC9-D01A-17E6A7EE65A8}"/>
              </a:ext>
            </a:extLst>
          </p:cNvPr>
          <p:cNvSpPr/>
          <p:nvPr/>
        </p:nvSpPr>
        <p:spPr>
          <a:xfrm rot="16200000">
            <a:off x="6728304" y="1168242"/>
            <a:ext cx="5365749" cy="5561643"/>
          </a:xfrm>
          <a:prstGeom prst="round2SameRect">
            <a:avLst>
              <a:gd name="adj1" fmla="val 2213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B86893-319C-F307-1960-E30714C41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1074400" cy="774743"/>
          </a:xfrm>
        </p:spPr>
        <p:txBody>
          <a:bodyPr/>
          <a:lstStyle/>
          <a:p>
            <a:r>
              <a:rPr lang="en-GB" dirty="0"/>
              <a:t>Through collaborations with new stakeholder groups, </a:t>
            </a:r>
            <a:br>
              <a:rPr lang="en-GB" dirty="0"/>
            </a:br>
            <a:r>
              <a:rPr lang="en-GB" dirty="0"/>
              <a:t>we can develop new A.I. enabled solutions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7B45B10-4A8C-99FF-F174-A809CC3857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2E2A82CF-66E0-75F4-B768-D9D39DFAA3F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/>
          <a:stretch>
            <a:fillRect/>
          </a:stretch>
        </p:blipFill>
        <p:spPr>
          <a:xfrm>
            <a:off x="479426" y="2059361"/>
            <a:ext cx="5631002" cy="3171079"/>
          </a:xfrm>
          <a:effectLst/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74024765-323E-0B92-A59C-C24C9640BFCF}"/>
              </a:ext>
            </a:extLst>
          </p:cNvPr>
          <p:cNvGrpSpPr/>
          <p:nvPr/>
        </p:nvGrpSpPr>
        <p:grpSpPr>
          <a:xfrm>
            <a:off x="6522507" y="1673087"/>
            <a:ext cx="5326159" cy="3943625"/>
            <a:chOff x="6522507" y="1520825"/>
            <a:chExt cx="5326159" cy="3943625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6017D17B-9815-CDA3-4634-51DC2502BEC4}"/>
                </a:ext>
              </a:extLst>
            </p:cNvPr>
            <p:cNvGrpSpPr/>
            <p:nvPr/>
          </p:nvGrpSpPr>
          <p:grpSpPr>
            <a:xfrm>
              <a:off x="6522507" y="1520825"/>
              <a:ext cx="5257413" cy="700192"/>
              <a:chOff x="6580258" y="1520825"/>
              <a:chExt cx="5257413" cy="700192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2BD3029F-984D-FCC7-1B98-475F2B55C1D8}"/>
                  </a:ext>
                </a:extLst>
              </p:cNvPr>
              <p:cNvSpPr/>
              <p:nvPr/>
            </p:nvSpPr>
            <p:spPr>
              <a:xfrm>
                <a:off x="7132321" y="1520825"/>
                <a:ext cx="4705350" cy="700192"/>
              </a:xfrm>
              <a:custGeom>
                <a:avLst/>
                <a:gdLst>
                  <a:gd name="connsiteX0" fmla="*/ 0 w 4705350"/>
                  <a:gd name="connsiteY0" fmla="*/ 0 h 1114424"/>
                  <a:gd name="connsiteX1" fmla="*/ 4705350 w 4705350"/>
                  <a:gd name="connsiteY1" fmla="*/ 0 h 1114424"/>
                  <a:gd name="connsiteX2" fmla="*/ 4705350 w 4705350"/>
                  <a:gd name="connsiteY2" fmla="*/ 1114424 h 1114424"/>
                  <a:gd name="connsiteX3" fmla="*/ 0 w 4705350"/>
                  <a:gd name="connsiteY3" fmla="*/ 1114424 h 1114424"/>
                  <a:gd name="connsiteX4" fmla="*/ 0 w 4705350"/>
                  <a:gd name="connsiteY4" fmla="*/ 0 h 1114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05350" h="1114424">
                    <a:moveTo>
                      <a:pt x="0" y="0"/>
                    </a:moveTo>
                    <a:lnTo>
                      <a:pt x="4705350" y="0"/>
                    </a:lnTo>
                    <a:lnTo>
                      <a:pt x="4705350" y="1114424"/>
                    </a:lnTo>
                    <a:lnTo>
                      <a:pt x="0" y="111442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2390" tIns="72390" rIns="72390" bIns="72390" numCol="1" spcCol="1270" anchor="ctr" anchorCtr="0">
                <a:spAutoFit/>
              </a:bodyPr>
              <a:lstStyle/>
              <a:p>
                <a:pPr marL="0" lvl="0" indent="0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000" kern="1200" dirty="0"/>
                  <a:t>Development of an AI-applied patient lexicon in a rare disease  </a:t>
                </a:r>
                <a:endParaRPr lang="en-GB" sz="2000" kern="1200" dirty="0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9EACDC64-854F-0E2E-6B6C-9E99399E8796}"/>
                  </a:ext>
                </a:extLst>
              </p:cNvPr>
              <p:cNvSpPr/>
              <p:nvPr/>
            </p:nvSpPr>
            <p:spPr>
              <a:xfrm>
                <a:off x="6580258" y="1606515"/>
                <a:ext cx="499604" cy="49960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dirty="0"/>
                  <a:t>1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E6FEC7F5-A6FA-780E-EE4B-858BE0A6D885}"/>
                </a:ext>
              </a:extLst>
            </p:cNvPr>
            <p:cNvGrpSpPr/>
            <p:nvPr/>
          </p:nvGrpSpPr>
          <p:grpSpPr>
            <a:xfrm>
              <a:off x="6522507" y="2509636"/>
              <a:ext cx="5257413" cy="700192"/>
              <a:chOff x="6580258" y="2635249"/>
              <a:chExt cx="5257413" cy="700192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D9699962-A904-8CD9-14FA-478B0BFE8A8F}"/>
                  </a:ext>
                </a:extLst>
              </p:cNvPr>
              <p:cNvSpPr/>
              <p:nvPr/>
            </p:nvSpPr>
            <p:spPr>
              <a:xfrm>
                <a:off x="7132321" y="2635249"/>
                <a:ext cx="4705350" cy="700192"/>
              </a:xfrm>
              <a:custGeom>
                <a:avLst/>
                <a:gdLst>
                  <a:gd name="connsiteX0" fmla="*/ 0 w 4705350"/>
                  <a:gd name="connsiteY0" fmla="*/ 0 h 1114424"/>
                  <a:gd name="connsiteX1" fmla="*/ 4705350 w 4705350"/>
                  <a:gd name="connsiteY1" fmla="*/ 0 h 1114424"/>
                  <a:gd name="connsiteX2" fmla="*/ 4705350 w 4705350"/>
                  <a:gd name="connsiteY2" fmla="*/ 1114424 h 1114424"/>
                  <a:gd name="connsiteX3" fmla="*/ 0 w 4705350"/>
                  <a:gd name="connsiteY3" fmla="*/ 1114424 h 1114424"/>
                  <a:gd name="connsiteX4" fmla="*/ 0 w 4705350"/>
                  <a:gd name="connsiteY4" fmla="*/ 0 h 1114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05350" h="1114424">
                    <a:moveTo>
                      <a:pt x="0" y="0"/>
                    </a:moveTo>
                    <a:lnTo>
                      <a:pt x="4705350" y="0"/>
                    </a:lnTo>
                    <a:lnTo>
                      <a:pt x="4705350" y="1114424"/>
                    </a:lnTo>
                    <a:lnTo>
                      <a:pt x="0" y="111442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2390" tIns="72390" rIns="72390" bIns="72390" numCol="1" spcCol="1270" anchor="ctr" anchorCtr="0">
                <a:spAutoFit/>
              </a:bodyPr>
              <a:lstStyle/>
              <a:p>
                <a:pPr marL="0" lvl="0" indent="0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000" kern="1200" dirty="0"/>
                  <a:t>Co-created with patient partners and data scientists </a:t>
                </a:r>
                <a:endParaRPr lang="en-GB" sz="2000" kern="1200" dirty="0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D4220E3E-43EA-4A58-ED8E-A3265D4B4F6F}"/>
                  </a:ext>
                </a:extLst>
              </p:cNvPr>
              <p:cNvSpPr/>
              <p:nvPr/>
            </p:nvSpPr>
            <p:spPr>
              <a:xfrm>
                <a:off x="6580258" y="2746445"/>
                <a:ext cx="499604" cy="49960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dirty="0"/>
                  <a:t>2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3340BDC-861F-F8E6-2B9A-03D619EE57E4}"/>
                </a:ext>
              </a:extLst>
            </p:cNvPr>
            <p:cNvGrpSpPr/>
            <p:nvPr/>
          </p:nvGrpSpPr>
          <p:grpSpPr>
            <a:xfrm>
              <a:off x="6522507" y="3498447"/>
              <a:ext cx="5257413" cy="700192"/>
              <a:chOff x="6580258" y="3749674"/>
              <a:chExt cx="5257413" cy="700192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A630B1B7-E6EB-9825-AE9E-4BDA96E6422D}"/>
                  </a:ext>
                </a:extLst>
              </p:cNvPr>
              <p:cNvSpPr/>
              <p:nvPr/>
            </p:nvSpPr>
            <p:spPr>
              <a:xfrm>
                <a:off x="7132321" y="3749674"/>
                <a:ext cx="4705350" cy="700192"/>
              </a:xfrm>
              <a:custGeom>
                <a:avLst/>
                <a:gdLst>
                  <a:gd name="connsiteX0" fmla="*/ 0 w 4705350"/>
                  <a:gd name="connsiteY0" fmla="*/ 0 h 1114424"/>
                  <a:gd name="connsiteX1" fmla="*/ 4705350 w 4705350"/>
                  <a:gd name="connsiteY1" fmla="*/ 0 h 1114424"/>
                  <a:gd name="connsiteX2" fmla="*/ 4705350 w 4705350"/>
                  <a:gd name="connsiteY2" fmla="*/ 1114424 h 1114424"/>
                  <a:gd name="connsiteX3" fmla="*/ 0 w 4705350"/>
                  <a:gd name="connsiteY3" fmla="*/ 1114424 h 1114424"/>
                  <a:gd name="connsiteX4" fmla="*/ 0 w 4705350"/>
                  <a:gd name="connsiteY4" fmla="*/ 0 h 1114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05350" h="1114424">
                    <a:moveTo>
                      <a:pt x="0" y="0"/>
                    </a:moveTo>
                    <a:lnTo>
                      <a:pt x="4705350" y="0"/>
                    </a:lnTo>
                    <a:lnTo>
                      <a:pt x="4705350" y="1114424"/>
                    </a:lnTo>
                    <a:lnTo>
                      <a:pt x="0" y="111442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2390" tIns="72390" rIns="72390" bIns="72390" numCol="1" spcCol="1270" anchor="ctr" anchorCtr="0">
                <a:spAutoFit/>
              </a:bodyPr>
              <a:lstStyle/>
              <a:p>
                <a:pPr marL="0" lvl="0" indent="0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000" kern="1200" dirty="0"/>
                  <a:t>To support clarity, consistency, and readability of plain language writing</a:t>
                </a:r>
                <a:endParaRPr lang="en-GB" sz="2000" kern="1200" dirty="0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60AEF864-3411-F1F0-4096-E64BB1CB7815}"/>
                  </a:ext>
                </a:extLst>
              </p:cNvPr>
              <p:cNvSpPr/>
              <p:nvPr/>
            </p:nvSpPr>
            <p:spPr>
              <a:xfrm>
                <a:off x="6580258" y="3860869"/>
                <a:ext cx="499604" cy="49960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dirty="0"/>
                  <a:t>3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A962F28-039B-73E6-F40D-EBDDC1FB111A}"/>
                </a:ext>
              </a:extLst>
            </p:cNvPr>
            <p:cNvGrpSpPr/>
            <p:nvPr/>
          </p:nvGrpSpPr>
          <p:grpSpPr>
            <a:xfrm>
              <a:off x="6522507" y="4487259"/>
              <a:ext cx="5326159" cy="977191"/>
              <a:chOff x="6580258" y="5002598"/>
              <a:chExt cx="5326159" cy="977191"/>
            </a:xfrm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C503483E-F1FB-5A34-2174-23B1702CA374}"/>
                  </a:ext>
                </a:extLst>
              </p:cNvPr>
              <p:cNvSpPr/>
              <p:nvPr/>
            </p:nvSpPr>
            <p:spPr>
              <a:xfrm>
                <a:off x="7132320" y="5002598"/>
                <a:ext cx="4774097" cy="977191"/>
              </a:xfrm>
              <a:custGeom>
                <a:avLst/>
                <a:gdLst>
                  <a:gd name="connsiteX0" fmla="*/ 0 w 4705350"/>
                  <a:gd name="connsiteY0" fmla="*/ 0 h 1114424"/>
                  <a:gd name="connsiteX1" fmla="*/ 4705350 w 4705350"/>
                  <a:gd name="connsiteY1" fmla="*/ 0 h 1114424"/>
                  <a:gd name="connsiteX2" fmla="*/ 4705350 w 4705350"/>
                  <a:gd name="connsiteY2" fmla="*/ 1114424 h 1114424"/>
                  <a:gd name="connsiteX3" fmla="*/ 0 w 4705350"/>
                  <a:gd name="connsiteY3" fmla="*/ 1114424 h 1114424"/>
                  <a:gd name="connsiteX4" fmla="*/ 0 w 4705350"/>
                  <a:gd name="connsiteY4" fmla="*/ 0 h 1114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05350" h="1114424">
                    <a:moveTo>
                      <a:pt x="0" y="0"/>
                    </a:moveTo>
                    <a:lnTo>
                      <a:pt x="4705350" y="0"/>
                    </a:lnTo>
                    <a:lnTo>
                      <a:pt x="4705350" y="1114424"/>
                    </a:lnTo>
                    <a:lnTo>
                      <a:pt x="0" y="111442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2390" tIns="72390" rIns="72390" bIns="72390" numCol="1" spcCol="1270" anchor="ctr" anchorCtr="0">
                <a:spAutoFit/>
              </a:bodyPr>
              <a:lstStyle/>
              <a:p>
                <a:pPr marL="0" lvl="0" indent="0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000" kern="1200" dirty="0"/>
                  <a:t>AI assistants can support the integration of patient lexicons into workflows more seamlessly than traditional formats</a:t>
                </a:r>
                <a:endParaRPr lang="en-GB" sz="2000" kern="1200" dirty="0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34AF007E-2564-F58B-E95A-55B7359EA427}"/>
                  </a:ext>
                </a:extLst>
              </p:cNvPr>
              <p:cNvSpPr/>
              <p:nvPr/>
            </p:nvSpPr>
            <p:spPr>
              <a:xfrm>
                <a:off x="6580258" y="5272053"/>
                <a:ext cx="499604" cy="49960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dirty="0"/>
                  <a:t>4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1340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2E41957-E15C-A96C-222F-0BCDC75C4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1074400" cy="774743"/>
          </a:xfrm>
        </p:spPr>
        <p:txBody>
          <a:bodyPr/>
          <a:lstStyle/>
          <a:p>
            <a:r>
              <a:rPr lang="en-GB" dirty="0"/>
              <a:t>The ‘Human-in-the-loop’ is critical – but who are they?  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ED3E83B-4F4A-7514-46B6-BE2FFAB3C7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1903C4EA-0F6E-4DDF-D1E9-6A3B7D4D8CC0}"/>
              </a:ext>
            </a:extLst>
          </p:cNvPr>
          <p:cNvSpPr txBox="1">
            <a:spLocks/>
          </p:cNvSpPr>
          <p:nvPr/>
        </p:nvSpPr>
        <p:spPr>
          <a:xfrm>
            <a:off x="457200" y="1520826"/>
            <a:ext cx="11255375" cy="2387032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600" kern="1200">
                <a:solidFill>
                  <a:srgbClr val="8A8B8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800" dirty="0">
                <a:solidFill>
                  <a:schemeClr val="bg1"/>
                </a:solidFill>
                <a:latin typeface="+mj-lt"/>
              </a:rPr>
              <a:t>AI won't take your job. </a:t>
            </a:r>
            <a:br>
              <a:rPr lang="en-GB" sz="4800" dirty="0">
                <a:solidFill>
                  <a:schemeClr val="bg1"/>
                </a:solidFill>
                <a:latin typeface="+mj-lt"/>
              </a:rPr>
            </a:br>
            <a:r>
              <a:rPr lang="en-GB" sz="4800" dirty="0">
                <a:solidFill>
                  <a:schemeClr val="bg1"/>
                </a:solidFill>
                <a:latin typeface="+mj-lt"/>
              </a:rPr>
              <a:t>Someone using AI will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+mj-lt"/>
              </a:rPr>
              <a:t>Scott Gallway, NYU Professor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8DFAAF3-47BB-AFF3-E73C-2F3850761C98}"/>
              </a:ext>
            </a:extLst>
          </p:cNvPr>
          <p:cNvGrpSpPr/>
          <p:nvPr/>
        </p:nvGrpSpPr>
        <p:grpSpPr>
          <a:xfrm>
            <a:off x="9364183" y="2555946"/>
            <a:ext cx="585359" cy="498257"/>
            <a:chOff x="-76297" y="1760003"/>
            <a:chExt cx="996281" cy="848034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80DF419-3A18-A29D-7F75-DD7F4610693F}"/>
                </a:ext>
              </a:extLst>
            </p:cNvPr>
            <p:cNvSpPr/>
            <p:nvPr/>
          </p:nvSpPr>
          <p:spPr>
            <a:xfrm>
              <a:off x="-76297" y="1760003"/>
              <a:ext cx="384081" cy="761674"/>
            </a:xfrm>
            <a:custGeom>
              <a:avLst/>
              <a:gdLst>
                <a:gd name="connsiteX0" fmla="*/ 0 w 384081"/>
                <a:gd name="connsiteY0" fmla="*/ 0 h 761674"/>
                <a:gd name="connsiteX1" fmla="*/ 0 w 384081"/>
                <a:gd name="connsiteY1" fmla="*/ 384341 h 761674"/>
                <a:gd name="connsiteX2" fmla="*/ 219290 w 384081"/>
                <a:gd name="connsiteY2" fmla="*/ 384341 h 761674"/>
                <a:gd name="connsiteX3" fmla="*/ 0 w 384081"/>
                <a:gd name="connsiteY3" fmla="*/ 596883 h 761674"/>
                <a:gd name="connsiteX4" fmla="*/ 0 w 384081"/>
                <a:gd name="connsiteY4" fmla="*/ 761675 h 761674"/>
                <a:gd name="connsiteX5" fmla="*/ 384081 w 384081"/>
                <a:gd name="connsiteY5" fmla="*/ 383562 h 761674"/>
                <a:gd name="connsiteX6" fmla="*/ 384081 w 384081"/>
                <a:gd name="connsiteY6" fmla="*/ 383562 h 761674"/>
                <a:gd name="connsiteX7" fmla="*/ 384081 w 384081"/>
                <a:gd name="connsiteY7" fmla="*/ 0 h 761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4081" h="761674">
                  <a:moveTo>
                    <a:pt x="0" y="0"/>
                  </a:moveTo>
                  <a:lnTo>
                    <a:pt x="0" y="384341"/>
                  </a:lnTo>
                  <a:lnTo>
                    <a:pt x="219290" y="384341"/>
                  </a:lnTo>
                  <a:cubicBezTo>
                    <a:pt x="215644" y="502809"/>
                    <a:pt x="118523" y="596940"/>
                    <a:pt x="0" y="596883"/>
                  </a:cubicBezTo>
                  <a:lnTo>
                    <a:pt x="0" y="761675"/>
                  </a:lnTo>
                  <a:cubicBezTo>
                    <a:pt x="209812" y="761701"/>
                    <a:pt x="380822" y="593351"/>
                    <a:pt x="384081" y="383562"/>
                  </a:cubicBezTo>
                  <a:lnTo>
                    <a:pt x="384081" y="383562"/>
                  </a:lnTo>
                  <a:lnTo>
                    <a:pt x="384081" y="0"/>
                  </a:lnTo>
                  <a:close/>
                </a:path>
              </a:pathLst>
            </a:custGeom>
            <a:solidFill>
              <a:schemeClr val="bg1"/>
            </a:solidFill>
            <a:ln w="25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9CC5C2D-7F8F-6828-DF5E-5DDAF405CDFA}"/>
                </a:ext>
              </a:extLst>
            </p:cNvPr>
            <p:cNvSpPr/>
            <p:nvPr/>
          </p:nvSpPr>
          <p:spPr>
            <a:xfrm>
              <a:off x="500343" y="1760003"/>
              <a:ext cx="384081" cy="761674"/>
            </a:xfrm>
            <a:custGeom>
              <a:avLst/>
              <a:gdLst>
                <a:gd name="connsiteX0" fmla="*/ 0 w 384081"/>
                <a:gd name="connsiteY0" fmla="*/ 0 h 761674"/>
                <a:gd name="connsiteX1" fmla="*/ 0 w 384081"/>
                <a:gd name="connsiteY1" fmla="*/ 384341 h 761674"/>
                <a:gd name="connsiteX2" fmla="*/ 219290 w 384081"/>
                <a:gd name="connsiteY2" fmla="*/ 384341 h 761674"/>
                <a:gd name="connsiteX3" fmla="*/ 0 w 384081"/>
                <a:gd name="connsiteY3" fmla="*/ 596883 h 761674"/>
                <a:gd name="connsiteX4" fmla="*/ 0 w 384081"/>
                <a:gd name="connsiteY4" fmla="*/ 761675 h 761674"/>
                <a:gd name="connsiteX5" fmla="*/ 384082 w 384081"/>
                <a:gd name="connsiteY5" fmla="*/ 383562 h 761674"/>
                <a:gd name="connsiteX6" fmla="*/ 384082 w 384081"/>
                <a:gd name="connsiteY6" fmla="*/ 383562 h 761674"/>
                <a:gd name="connsiteX7" fmla="*/ 384082 w 384081"/>
                <a:gd name="connsiteY7" fmla="*/ 0 h 761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4081" h="761674">
                  <a:moveTo>
                    <a:pt x="0" y="0"/>
                  </a:moveTo>
                  <a:lnTo>
                    <a:pt x="0" y="384341"/>
                  </a:lnTo>
                  <a:lnTo>
                    <a:pt x="219290" y="384341"/>
                  </a:lnTo>
                  <a:cubicBezTo>
                    <a:pt x="215509" y="502750"/>
                    <a:pt x="118468" y="596803"/>
                    <a:pt x="0" y="596883"/>
                  </a:cubicBezTo>
                  <a:lnTo>
                    <a:pt x="0" y="761675"/>
                  </a:lnTo>
                  <a:cubicBezTo>
                    <a:pt x="209812" y="761701"/>
                    <a:pt x="380822" y="593351"/>
                    <a:pt x="384082" y="383562"/>
                  </a:cubicBezTo>
                  <a:lnTo>
                    <a:pt x="384082" y="383562"/>
                  </a:lnTo>
                  <a:lnTo>
                    <a:pt x="384082" y="0"/>
                  </a:lnTo>
                  <a:close/>
                </a:path>
              </a:pathLst>
            </a:custGeom>
            <a:solidFill>
              <a:schemeClr val="bg1"/>
            </a:solidFill>
            <a:ln w="25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32AC864-241C-F8BE-3A50-85B1F4EC636D}"/>
                </a:ext>
              </a:extLst>
            </p:cNvPr>
            <p:cNvSpPr/>
            <p:nvPr/>
          </p:nvSpPr>
          <p:spPr>
            <a:xfrm>
              <a:off x="-40737" y="1846363"/>
              <a:ext cx="384081" cy="761674"/>
            </a:xfrm>
            <a:custGeom>
              <a:avLst/>
              <a:gdLst>
                <a:gd name="connsiteX0" fmla="*/ 0 w 384081"/>
                <a:gd name="connsiteY0" fmla="*/ 0 h 761674"/>
                <a:gd name="connsiteX1" fmla="*/ 0 w 384081"/>
                <a:gd name="connsiteY1" fmla="*/ 384341 h 761674"/>
                <a:gd name="connsiteX2" fmla="*/ 219290 w 384081"/>
                <a:gd name="connsiteY2" fmla="*/ 384341 h 761674"/>
                <a:gd name="connsiteX3" fmla="*/ 0 w 384081"/>
                <a:gd name="connsiteY3" fmla="*/ 596883 h 761674"/>
                <a:gd name="connsiteX4" fmla="*/ 0 w 384081"/>
                <a:gd name="connsiteY4" fmla="*/ 761675 h 761674"/>
                <a:gd name="connsiteX5" fmla="*/ 384081 w 384081"/>
                <a:gd name="connsiteY5" fmla="*/ 383562 h 761674"/>
                <a:gd name="connsiteX6" fmla="*/ 384081 w 384081"/>
                <a:gd name="connsiteY6" fmla="*/ 383562 h 761674"/>
                <a:gd name="connsiteX7" fmla="*/ 384081 w 384081"/>
                <a:gd name="connsiteY7" fmla="*/ 0 h 761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4081" h="761674">
                  <a:moveTo>
                    <a:pt x="0" y="0"/>
                  </a:moveTo>
                  <a:lnTo>
                    <a:pt x="0" y="384341"/>
                  </a:lnTo>
                  <a:lnTo>
                    <a:pt x="219290" y="384341"/>
                  </a:lnTo>
                  <a:cubicBezTo>
                    <a:pt x="215644" y="502809"/>
                    <a:pt x="118523" y="596940"/>
                    <a:pt x="0" y="596883"/>
                  </a:cubicBezTo>
                  <a:lnTo>
                    <a:pt x="0" y="761675"/>
                  </a:lnTo>
                  <a:cubicBezTo>
                    <a:pt x="209812" y="761701"/>
                    <a:pt x="380822" y="593351"/>
                    <a:pt x="384081" y="383562"/>
                  </a:cubicBezTo>
                  <a:lnTo>
                    <a:pt x="384081" y="383562"/>
                  </a:lnTo>
                  <a:lnTo>
                    <a:pt x="384081" y="0"/>
                  </a:lnTo>
                  <a:close/>
                </a:path>
              </a:pathLst>
            </a:custGeom>
            <a:solidFill>
              <a:schemeClr val="accent2"/>
            </a:solidFill>
            <a:ln w="25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38032D8-E79F-BABE-4186-D2CE7A19EB73}"/>
                </a:ext>
              </a:extLst>
            </p:cNvPr>
            <p:cNvSpPr/>
            <p:nvPr/>
          </p:nvSpPr>
          <p:spPr>
            <a:xfrm>
              <a:off x="535903" y="1846363"/>
              <a:ext cx="384081" cy="761674"/>
            </a:xfrm>
            <a:custGeom>
              <a:avLst/>
              <a:gdLst>
                <a:gd name="connsiteX0" fmla="*/ 0 w 384081"/>
                <a:gd name="connsiteY0" fmla="*/ 0 h 761674"/>
                <a:gd name="connsiteX1" fmla="*/ 0 w 384081"/>
                <a:gd name="connsiteY1" fmla="*/ 384341 h 761674"/>
                <a:gd name="connsiteX2" fmla="*/ 219290 w 384081"/>
                <a:gd name="connsiteY2" fmla="*/ 384341 h 761674"/>
                <a:gd name="connsiteX3" fmla="*/ 0 w 384081"/>
                <a:gd name="connsiteY3" fmla="*/ 596883 h 761674"/>
                <a:gd name="connsiteX4" fmla="*/ 0 w 384081"/>
                <a:gd name="connsiteY4" fmla="*/ 761675 h 761674"/>
                <a:gd name="connsiteX5" fmla="*/ 384082 w 384081"/>
                <a:gd name="connsiteY5" fmla="*/ 383562 h 761674"/>
                <a:gd name="connsiteX6" fmla="*/ 384082 w 384081"/>
                <a:gd name="connsiteY6" fmla="*/ 383562 h 761674"/>
                <a:gd name="connsiteX7" fmla="*/ 384082 w 384081"/>
                <a:gd name="connsiteY7" fmla="*/ 0 h 761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4081" h="761674">
                  <a:moveTo>
                    <a:pt x="0" y="0"/>
                  </a:moveTo>
                  <a:lnTo>
                    <a:pt x="0" y="384341"/>
                  </a:lnTo>
                  <a:lnTo>
                    <a:pt x="219290" y="384341"/>
                  </a:lnTo>
                  <a:cubicBezTo>
                    <a:pt x="215509" y="502750"/>
                    <a:pt x="118468" y="596803"/>
                    <a:pt x="0" y="596883"/>
                  </a:cubicBezTo>
                  <a:lnTo>
                    <a:pt x="0" y="761675"/>
                  </a:lnTo>
                  <a:cubicBezTo>
                    <a:pt x="209812" y="761701"/>
                    <a:pt x="380822" y="593351"/>
                    <a:pt x="384082" y="383562"/>
                  </a:cubicBezTo>
                  <a:lnTo>
                    <a:pt x="384082" y="383562"/>
                  </a:lnTo>
                  <a:lnTo>
                    <a:pt x="384082" y="0"/>
                  </a:lnTo>
                  <a:close/>
                </a:path>
              </a:pathLst>
            </a:custGeom>
            <a:solidFill>
              <a:schemeClr val="accent2"/>
            </a:solidFill>
            <a:ln w="25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5BDB563-5B47-C655-E366-68A906592104}"/>
              </a:ext>
            </a:extLst>
          </p:cNvPr>
          <p:cNvGrpSpPr/>
          <p:nvPr/>
        </p:nvGrpSpPr>
        <p:grpSpPr>
          <a:xfrm>
            <a:off x="2384739" y="1730802"/>
            <a:ext cx="585360" cy="498715"/>
            <a:chOff x="-884425" y="2762248"/>
            <a:chExt cx="996282" cy="848813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B788B06-6FEB-D6C1-756F-A49783C1EC23}"/>
                </a:ext>
              </a:extLst>
            </p:cNvPr>
            <p:cNvSpPr/>
            <p:nvPr/>
          </p:nvSpPr>
          <p:spPr>
            <a:xfrm>
              <a:off x="-307784" y="2762248"/>
              <a:ext cx="384081" cy="762453"/>
            </a:xfrm>
            <a:custGeom>
              <a:avLst/>
              <a:gdLst>
                <a:gd name="connsiteX0" fmla="*/ 384081 w 384081"/>
                <a:gd name="connsiteY0" fmla="*/ 762454 h 762453"/>
                <a:gd name="connsiteX1" fmla="*/ 384081 w 384081"/>
                <a:gd name="connsiteY1" fmla="*/ 378113 h 762453"/>
                <a:gd name="connsiteX2" fmla="*/ 164792 w 384081"/>
                <a:gd name="connsiteY2" fmla="*/ 378113 h 762453"/>
                <a:gd name="connsiteX3" fmla="*/ 384081 w 384081"/>
                <a:gd name="connsiteY3" fmla="*/ 165570 h 762453"/>
                <a:gd name="connsiteX4" fmla="*/ 384081 w 384081"/>
                <a:gd name="connsiteY4" fmla="*/ 0 h 762453"/>
                <a:gd name="connsiteX5" fmla="*/ 0 w 384081"/>
                <a:gd name="connsiteY5" fmla="*/ 378113 h 762453"/>
                <a:gd name="connsiteX6" fmla="*/ 0 w 384081"/>
                <a:gd name="connsiteY6" fmla="*/ 378113 h 762453"/>
                <a:gd name="connsiteX7" fmla="*/ 0 w 384081"/>
                <a:gd name="connsiteY7" fmla="*/ 762454 h 762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4081" h="762453">
                  <a:moveTo>
                    <a:pt x="384081" y="762454"/>
                  </a:moveTo>
                  <a:lnTo>
                    <a:pt x="384081" y="378113"/>
                  </a:lnTo>
                  <a:lnTo>
                    <a:pt x="164792" y="378113"/>
                  </a:lnTo>
                  <a:cubicBezTo>
                    <a:pt x="168438" y="259644"/>
                    <a:pt x="265559" y="165513"/>
                    <a:pt x="384081" y="165570"/>
                  </a:cubicBezTo>
                  <a:lnTo>
                    <a:pt x="384081" y="0"/>
                  </a:lnTo>
                  <a:cubicBezTo>
                    <a:pt x="174269" y="-26"/>
                    <a:pt x="3259" y="168324"/>
                    <a:pt x="0" y="378113"/>
                  </a:cubicBezTo>
                  <a:lnTo>
                    <a:pt x="0" y="378113"/>
                  </a:lnTo>
                  <a:lnTo>
                    <a:pt x="0" y="762454"/>
                  </a:lnTo>
                  <a:close/>
                </a:path>
              </a:pathLst>
            </a:custGeom>
            <a:solidFill>
              <a:schemeClr val="bg1"/>
            </a:solidFill>
            <a:ln w="25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4F39D16-894C-2428-42DB-A08FC364A593}"/>
                </a:ext>
              </a:extLst>
            </p:cNvPr>
            <p:cNvSpPr/>
            <p:nvPr/>
          </p:nvSpPr>
          <p:spPr>
            <a:xfrm>
              <a:off x="-884425" y="2762248"/>
              <a:ext cx="384081" cy="762453"/>
            </a:xfrm>
            <a:custGeom>
              <a:avLst/>
              <a:gdLst>
                <a:gd name="connsiteX0" fmla="*/ 384081 w 384081"/>
                <a:gd name="connsiteY0" fmla="*/ 762454 h 762453"/>
                <a:gd name="connsiteX1" fmla="*/ 384081 w 384081"/>
                <a:gd name="connsiteY1" fmla="*/ 378113 h 762453"/>
                <a:gd name="connsiteX2" fmla="*/ 164792 w 384081"/>
                <a:gd name="connsiteY2" fmla="*/ 378113 h 762453"/>
                <a:gd name="connsiteX3" fmla="*/ 384081 w 384081"/>
                <a:gd name="connsiteY3" fmla="*/ 165570 h 762453"/>
                <a:gd name="connsiteX4" fmla="*/ 384081 w 384081"/>
                <a:gd name="connsiteY4" fmla="*/ 0 h 762453"/>
                <a:gd name="connsiteX5" fmla="*/ 0 w 384081"/>
                <a:gd name="connsiteY5" fmla="*/ 378113 h 762453"/>
                <a:gd name="connsiteX6" fmla="*/ 0 w 384081"/>
                <a:gd name="connsiteY6" fmla="*/ 378113 h 762453"/>
                <a:gd name="connsiteX7" fmla="*/ 0 w 384081"/>
                <a:gd name="connsiteY7" fmla="*/ 762454 h 762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4081" h="762453">
                  <a:moveTo>
                    <a:pt x="384081" y="762454"/>
                  </a:moveTo>
                  <a:lnTo>
                    <a:pt x="384081" y="378113"/>
                  </a:lnTo>
                  <a:lnTo>
                    <a:pt x="164792" y="378113"/>
                  </a:lnTo>
                  <a:cubicBezTo>
                    <a:pt x="168573" y="259704"/>
                    <a:pt x="265613" y="165651"/>
                    <a:pt x="384081" y="165570"/>
                  </a:cubicBezTo>
                  <a:lnTo>
                    <a:pt x="384081" y="0"/>
                  </a:lnTo>
                  <a:cubicBezTo>
                    <a:pt x="174269" y="-26"/>
                    <a:pt x="3259" y="168324"/>
                    <a:pt x="0" y="378113"/>
                  </a:cubicBezTo>
                  <a:lnTo>
                    <a:pt x="0" y="378113"/>
                  </a:lnTo>
                  <a:lnTo>
                    <a:pt x="0" y="762454"/>
                  </a:lnTo>
                  <a:close/>
                </a:path>
              </a:pathLst>
            </a:custGeom>
            <a:solidFill>
              <a:schemeClr val="bg1"/>
            </a:solidFill>
            <a:ln w="25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6B365F9-988C-2282-E490-4D6091EACE12}"/>
                </a:ext>
              </a:extLst>
            </p:cNvPr>
            <p:cNvSpPr/>
            <p:nvPr/>
          </p:nvSpPr>
          <p:spPr>
            <a:xfrm>
              <a:off x="-272224" y="2848608"/>
              <a:ext cx="384081" cy="762453"/>
            </a:xfrm>
            <a:custGeom>
              <a:avLst/>
              <a:gdLst>
                <a:gd name="connsiteX0" fmla="*/ 384081 w 384081"/>
                <a:gd name="connsiteY0" fmla="*/ 762454 h 762453"/>
                <a:gd name="connsiteX1" fmla="*/ 384081 w 384081"/>
                <a:gd name="connsiteY1" fmla="*/ 378113 h 762453"/>
                <a:gd name="connsiteX2" fmla="*/ 164792 w 384081"/>
                <a:gd name="connsiteY2" fmla="*/ 378113 h 762453"/>
                <a:gd name="connsiteX3" fmla="*/ 384081 w 384081"/>
                <a:gd name="connsiteY3" fmla="*/ 165570 h 762453"/>
                <a:gd name="connsiteX4" fmla="*/ 384081 w 384081"/>
                <a:gd name="connsiteY4" fmla="*/ 0 h 762453"/>
                <a:gd name="connsiteX5" fmla="*/ 0 w 384081"/>
                <a:gd name="connsiteY5" fmla="*/ 378113 h 762453"/>
                <a:gd name="connsiteX6" fmla="*/ 0 w 384081"/>
                <a:gd name="connsiteY6" fmla="*/ 378113 h 762453"/>
                <a:gd name="connsiteX7" fmla="*/ 0 w 384081"/>
                <a:gd name="connsiteY7" fmla="*/ 762454 h 762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4081" h="762453">
                  <a:moveTo>
                    <a:pt x="384081" y="762454"/>
                  </a:moveTo>
                  <a:lnTo>
                    <a:pt x="384081" y="378113"/>
                  </a:lnTo>
                  <a:lnTo>
                    <a:pt x="164792" y="378113"/>
                  </a:lnTo>
                  <a:cubicBezTo>
                    <a:pt x="168438" y="259644"/>
                    <a:pt x="265559" y="165513"/>
                    <a:pt x="384081" y="165570"/>
                  </a:cubicBezTo>
                  <a:lnTo>
                    <a:pt x="384081" y="0"/>
                  </a:lnTo>
                  <a:cubicBezTo>
                    <a:pt x="174269" y="-26"/>
                    <a:pt x="3259" y="168324"/>
                    <a:pt x="0" y="378113"/>
                  </a:cubicBezTo>
                  <a:lnTo>
                    <a:pt x="0" y="378113"/>
                  </a:lnTo>
                  <a:lnTo>
                    <a:pt x="0" y="762454"/>
                  </a:lnTo>
                  <a:close/>
                </a:path>
              </a:pathLst>
            </a:custGeom>
            <a:solidFill>
              <a:schemeClr val="accent2"/>
            </a:solidFill>
            <a:ln w="25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818AF60-4815-875F-17B5-55C21F5A025E}"/>
                </a:ext>
              </a:extLst>
            </p:cNvPr>
            <p:cNvSpPr/>
            <p:nvPr/>
          </p:nvSpPr>
          <p:spPr>
            <a:xfrm>
              <a:off x="-848865" y="2848608"/>
              <a:ext cx="384081" cy="762453"/>
            </a:xfrm>
            <a:custGeom>
              <a:avLst/>
              <a:gdLst>
                <a:gd name="connsiteX0" fmla="*/ 384081 w 384081"/>
                <a:gd name="connsiteY0" fmla="*/ 762454 h 762453"/>
                <a:gd name="connsiteX1" fmla="*/ 384081 w 384081"/>
                <a:gd name="connsiteY1" fmla="*/ 378113 h 762453"/>
                <a:gd name="connsiteX2" fmla="*/ 164792 w 384081"/>
                <a:gd name="connsiteY2" fmla="*/ 378113 h 762453"/>
                <a:gd name="connsiteX3" fmla="*/ 384081 w 384081"/>
                <a:gd name="connsiteY3" fmla="*/ 165570 h 762453"/>
                <a:gd name="connsiteX4" fmla="*/ 384081 w 384081"/>
                <a:gd name="connsiteY4" fmla="*/ 0 h 762453"/>
                <a:gd name="connsiteX5" fmla="*/ 0 w 384081"/>
                <a:gd name="connsiteY5" fmla="*/ 378113 h 762453"/>
                <a:gd name="connsiteX6" fmla="*/ 0 w 384081"/>
                <a:gd name="connsiteY6" fmla="*/ 378113 h 762453"/>
                <a:gd name="connsiteX7" fmla="*/ 0 w 384081"/>
                <a:gd name="connsiteY7" fmla="*/ 762454 h 762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4081" h="762453">
                  <a:moveTo>
                    <a:pt x="384081" y="762454"/>
                  </a:moveTo>
                  <a:lnTo>
                    <a:pt x="384081" y="378113"/>
                  </a:lnTo>
                  <a:lnTo>
                    <a:pt x="164792" y="378113"/>
                  </a:lnTo>
                  <a:cubicBezTo>
                    <a:pt x="168573" y="259704"/>
                    <a:pt x="265613" y="165651"/>
                    <a:pt x="384081" y="165570"/>
                  </a:cubicBezTo>
                  <a:lnTo>
                    <a:pt x="384081" y="0"/>
                  </a:lnTo>
                  <a:cubicBezTo>
                    <a:pt x="174269" y="-26"/>
                    <a:pt x="3259" y="168324"/>
                    <a:pt x="0" y="378113"/>
                  </a:cubicBezTo>
                  <a:lnTo>
                    <a:pt x="0" y="378113"/>
                  </a:lnTo>
                  <a:lnTo>
                    <a:pt x="0" y="762454"/>
                  </a:lnTo>
                  <a:close/>
                </a:path>
              </a:pathLst>
            </a:custGeom>
            <a:solidFill>
              <a:schemeClr val="accent2"/>
            </a:solidFill>
            <a:ln w="25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1735263-3A1C-E9B3-FFCB-C75C2A0FAD4E}"/>
              </a:ext>
            </a:extLst>
          </p:cNvPr>
          <p:cNvGrpSpPr/>
          <p:nvPr/>
        </p:nvGrpSpPr>
        <p:grpSpPr>
          <a:xfrm>
            <a:off x="354598" y="4140063"/>
            <a:ext cx="3079835" cy="1591205"/>
            <a:chOff x="453474" y="4352259"/>
            <a:chExt cx="3079835" cy="1591205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3158F72-AB13-D97D-B3CA-D0EA771C6EAB}"/>
                </a:ext>
              </a:extLst>
            </p:cNvPr>
            <p:cNvSpPr/>
            <p:nvPr/>
          </p:nvSpPr>
          <p:spPr>
            <a:xfrm>
              <a:off x="1287413" y="4435359"/>
              <a:ext cx="2245896" cy="1425005"/>
            </a:xfrm>
            <a:custGeom>
              <a:avLst/>
              <a:gdLst>
                <a:gd name="connsiteX0" fmla="*/ 0 w 5437187"/>
                <a:gd name="connsiteY0" fmla="*/ 0 h 1532556"/>
                <a:gd name="connsiteX1" fmla="*/ 5437187 w 5437187"/>
                <a:gd name="connsiteY1" fmla="*/ 0 h 1532556"/>
                <a:gd name="connsiteX2" fmla="*/ 5437187 w 5437187"/>
                <a:gd name="connsiteY2" fmla="*/ 1532556 h 1532556"/>
                <a:gd name="connsiteX3" fmla="*/ 0 w 5437187"/>
                <a:gd name="connsiteY3" fmla="*/ 1532556 h 1532556"/>
                <a:gd name="connsiteX4" fmla="*/ 0 w 5437187"/>
                <a:gd name="connsiteY4" fmla="*/ 0 h 153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7187" h="1532556">
                  <a:moveTo>
                    <a:pt x="0" y="0"/>
                  </a:moveTo>
                  <a:lnTo>
                    <a:pt x="5437187" y="0"/>
                  </a:lnTo>
                  <a:lnTo>
                    <a:pt x="5437187" y="1532556"/>
                  </a:lnTo>
                  <a:lnTo>
                    <a:pt x="0" y="153255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9540" tIns="129540" rIns="129540" bIns="129540" numCol="1" spcCol="1270" anchor="t" anchorCtr="0">
              <a:spAutoFit/>
            </a:bodyPr>
            <a:lstStyle/>
            <a:p>
              <a:pPr marL="0" lvl="0" indent="0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800" kern="1200" dirty="0">
                  <a:solidFill>
                    <a:schemeClr val="tx1"/>
                  </a:solidFill>
                </a:rPr>
                <a:t>Implications for team structures? 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5264E4E0-E5AE-FBD9-0B24-0815B8A08DCD}"/>
                </a:ext>
              </a:extLst>
            </p:cNvPr>
            <p:cNvGrpSpPr/>
            <p:nvPr/>
          </p:nvGrpSpPr>
          <p:grpSpPr>
            <a:xfrm>
              <a:off x="453474" y="4352259"/>
              <a:ext cx="830336" cy="1591205"/>
              <a:chOff x="453474" y="4352259"/>
              <a:chExt cx="830336" cy="1591205"/>
            </a:xfrm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EA0B070D-1824-DE77-2422-E5AFDF8C4A3F}"/>
                  </a:ext>
                </a:extLst>
              </p:cNvPr>
              <p:cNvSpPr/>
              <p:nvPr/>
            </p:nvSpPr>
            <p:spPr>
              <a:xfrm>
                <a:off x="453474" y="4352259"/>
                <a:ext cx="830336" cy="1591205"/>
              </a:xfrm>
              <a:custGeom>
                <a:avLst/>
                <a:gdLst>
                  <a:gd name="connsiteX0" fmla="*/ 0 w 5437187"/>
                  <a:gd name="connsiteY0" fmla="*/ 0 h 1532556"/>
                  <a:gd name="connsiteX1" fmla="*/ 5437187 w 5437187"/>
                  <a:gd name="connsiteY1" fmla="*/ 0 h 1532556"/>
                  <a:gd name="connsiteX2" fmla="*/ 5437187 w 5437187"/>
                  <a:gd name="connsiteY2" fmla="*/ 1532556 h 1532556"/>
                  <a:gd name="connsiteX3" fmla="*/ 0 w 5437187"/>
                  <a:gd name="connsiteY3" fmla="*/ 1532556 h 1532556"/>
                  <a:gd name="connsiteX4" fmla="*/ 0 w 5437187"/>
                  <a:gd name="connsiteY4" fmla="*/ 0 h 1532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37187" h="1532556">
                    <a:moveTo>
                      <a:pt x="0" y="0"/>
                    </a:moveTo>
                    <a:lnTo>
                      <a:pt x="5437187" y="0"/>
                    </a:lnTo>
                    <a:lnTo>
                      <a:pt x="5437187" y="1532556"/>
                    </a:lnTo>
                    <a:lnTo>
                      <a:pt x="0" y="1532556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9540" tIns="129540" rIns="129540" bIns="129540" numCol="1" spcCol="1270" anchor="ctr" anchorCtr="0">
                <a:spAutoFit/>
              </a:bodyPr>
              <a:lstStyle/>
              <a:p>
                <a:pPr marL="0" lvl="0" indent="0" defTabSz="1511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9600" kern="1200" dirty="0">
                    <a:solidFill>
                      <a:schemeClr val="accent2"/>
                    </a:solidFill>
                  </a:rPr>
                  <a:t>1</a:t>
                </a:r>
              </a:p>
            </p:txBody>
          </p: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DADCDA7D-4367-CC39-69A5-8EDD769087E9}"/>
                  </a:ext>
                </a:extLst>
              </p:cNvPr>
              <p:cNvCxnSpPr/>
              <p:nvPr/>
            </p:nvCxnSpPr>
            <p:spPr>
              <a:xfrm>
                <a:off x="1283810" y="4518459"/>
                <a:ext cx="0" cy="1250516"/>
              </a:xfrm>
              <a:prstGeom prst="line">
                <a:avLst/>
              </a:prstGeom>
              <a:ln w="19050" cap="sq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9DA1910-2A06-2E70-DD5D-FE16DBC74AB0}"/>
              </a:ext>
            </a:extLst>
          </p:cNvPr>
          <p:cNvGrpSpPr/>
          <p:nvPr/>
        </p:nvGrpSpPr>
        <p:grpSpPr>
          <a:xfrm>
            <a:off x="3955066" y="4140063"/>
            <a:ext cx="4257546" cy="1591205"/>
            <a:chOff x="4139953" y="4352259"/>
            <a:chExt cx="4257546" cy="1591205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98AA43A-2BA7-52A3-EAA7-8CEB13868AB5}"/>
                </a:ext>
              </a:extLst>
            </p:cNvPr>
            <p:cNvSpPr/>
            <p:nvPr/>
          </p:nvSpPr>
          <p:spPr>
            <a:xfrm>
              <a:off x="5093913" y="4435359"/>
              <a:ext cx="3303586" cy="1425005"/>
            </a:xfrm>
            <a:custGeom>
              <a:avLst/>
              <a:gdLst>
                <a:gd name="connsiteX0" fmla="*/ 0 w 5437187"/>
                <a:gd name="connsiteY0" fmla="*/ 0 h 1532556"/>
                <a:gd name="connsiteX1" fmla="*/ 5437187 w 5437187"/>
                <a:gd name="connsiteY1" fmla="*/ 0 h 1532556"/>
                <a:gd name="connsiteX2" fmla="*/ 5437187 w 5437187"/>
                <a:gd name="connsiteY2" fmla="*/ 1532556 h 1532556"/>
                <a:gd name="connsiteX3" fmla="*/ 0 w 5437187"/>
                <a:gd name="connsiteY3" fmla="*/ 1532556 h 1532556"/>
                <a:gd name="connsiteX4" fmla="*/ 0 w 5437187"/>
                <a:gd name="connsiteY4" fmla="*/ 0 h 153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7187" h="1532556">
                  <a:moveTo>
                    <a:pt x="0" y="0"/>
                  </a:moveTo>
                  <a:lnTo>
                    <a:pt x="5437187" y="0"/>
                  </a:lnTo>
                  <a:lnTo>
                    <a:pt x="5437187" y="1532556"/>
                  </a:lnTo>
                  <a:lnTo>
                    <a:pt x="0" y="153255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9540" tIns="129540" rIns="129540" bIns="129540" numCol="1" spcCol="1270" anchor="t" anchorCtr="0">
              <a:spAutoFit/>
            </a:bodyPr>
            <a:lstStyle/>
            <a:p>
              <a:pPr marL="0" lvl="0" indent="0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800" kern="1200" dirty="0">
                  <a:solidFill>
                    <a:schemeClr val="tx1"/>
                  </a:solidFill>
                </a:rPr>
                <a:t>Implications for career training and development? </a:t>
              </a: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9B9AC7D-9281-1CCD-2587-2FB06FADF982}"/>
                </a:ext>
              </a:extLst>
            </p:cNvPr>
            <p:cNvGrpSpPr/>
            <p:nvPr/>
          </p:nvGrpSpPr>
          <p:grpSpPr>
            <a:xfrm>
              <a:off x="4139953" y="4352259"/>
              <a:ext cx="945836" cy="1591205"/>
              <a:chOff x="337974" y="4352259"/>
              <a:chExt cx="945836" cy="1591205"/>
            </a:xfrm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0CFEB1CD-E3D5-0917-ABFC-59FBDC766369}"/>
                  </a:ext>
                </a:extLst>
              </p:cNvPr>
              <p:cNvSpPr/>
              <p:nvPr/>
            </p:nvSpPr>
            <p:spPr>
              <a:xfrm>
                <a:off x="337974" y="4352259"/>
                <a:ext cx="830336" cy="1591205"/>
              </a:xfrm>
              <a:custGeom>
                <a:avLst/>
                <a:gdLst>
                  <a:gd name="connsiteX0" fmla="*/ 0 w 5437187"/>
                  <a:gd name="connsiteY0" fmla="*/ 0 h 1532556"/>
                  <a:gd name="connsiteX1" fmla="*/ 5437187 w 5437187"/>
                  <a:gd name="connsiteY1" fmla="*/ 0 h 1532556"/>
                  <a:gd name="connsiteX2" fmla="*/ 5437187 w 5437187"/>
                  <a:gd name="connsiteY2" fmla="*/ 1532556 h 1532556"/>
                  <a:gd name="connsiteX3" fmla="*/ 0 w 5437187"/>
                  <a:gd name="connsiteY3" fmla="*/ 1532556 h 1532556"/>
                  <a:gd name="connsiteX4" fmla="*/ 0 w 5437187"/>
                  <a:gd name="connsiteY4" fmla="*/ 0 h 1532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37187" h="1532556">
                    <a:moveTo>
                      <a:pt x="0" y="0"/>
                    </a:moveTo>
                    <a:lnTo>
                      <a:pt x="5437187" y="0"/>
                    </a:lnTo>
                    <a:lnTo>
                      <a:pt x="5437187" y="1532556"/>
                    </a:lnTo>
                    <a:lnTo>
                      <a:pt x="0" y="1532556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9540" tIns="129540" rIns="129540" bIns="129540" numCol="1" spcCol="1270" anchor="ctr" anchorCtr="0">
                <a:spAutoFit/>
              </a:bodyPr>
              <a:lstStyle/>
              <a:p>
                <a:pPr marL="0" lvl="0" indent="0" defTabSz="1511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9600" kern="1200" dirty="0">
                    <a:solidFill>
                      <a:schemeClr val="accent2"/>
                    </a:solidFill>
                  </a:rPr>
                  <a:t>2</a:t>
                </a:r>
              </a:p>
            </p:txBody>
          </p: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207D30C3-513D-D3BE-38CE-EDA39B0CE475}"/>
                  </a:ext>
                </a:extLst>
              </p:cNvPr>
              <p:cNvCxnSpPr/>
              <p:nvPr/>
            </p:nvCxnSpPr>
            <p:spPr>
              <a:xfrm>
                <a:off x="1283810" y="4518459"/>
                <a:ext cx="0" cy="1250516"/>
              </a:xfrm>
              <a:prstGeom prst="line">
                <a:avLst/>
              </a:prstGeom>
              <a:ln w="19050" cap="sq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E5A7199-405C-FE77-B5B8-F3B10D2B8AB8}"/>
              </a:ext>
            </a:extLst>
          </p:cNvPr>
          <p:cNvGrpSpPr/>
          <p:nvPr/>
        </p:nvGrpSpPr>
        <p:grpSpPr>
          <a:xfrm>
            <a:off x="8733246" y="4140063"/>
            <a:ext cx="3478004" cy="1591205"/>
            <a:chOff x="7893805" y="4352259"/>
            <a:chExt cx="3478004" cy="1591205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5754AFC-6614-557C-ECF4-81FB6D0A39E8}"/>
                </a:ext>
              </a:extLst>
            </p:cNvPr>
            <p:cNvSpPr/>
            <p:nvPr/>
          </p:nvSpPr>
          <p:spPr>
            <a:xfrm>
              <a:off x="8805528" y="4435359"/>
              <a:ext cx="2566281" cy="1425005"/>
            </a:xfrm>
            <a:custGeom>
              <a:avLst/>
              <a:gdLst>
                <a:gd name="connsiteX0" fmla="*/ 0 w 5437187"/>
                <a:gd name="connsiteY0" fmla="*/ 0 h 1532556"/>
                <a:gd name="connsiteX1" fmla="*/ 5437187 w 5437187"/>
                <a:gd name="connsiteY1" fmla="*/ 0 h 1532556"/>
                <a:gd name="connsiteX2" fmla="*/ 5437187 w 5437187"/>
                <a:gd name="connsiteY2" fmla="*/ 1532556 h 1532556"/>
                <a:gd name="connsiteX3" fmla="*/ 0 w 5437187"/>
                <a:gd name="connsiteY3" fmla="*/ 1532556 h 1532556"/>
                <a:gd name="connsiteX4" fmla="*/ 0 w 5437187"/>
                <a:gd name="connsiteY4" fmla="*/ 0 h 153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7187" h="1532556">
                  <a:moveTo>
                    <a:pt x="0" y="0"/>
                  </a:moveTo>
                  <a:lnTo>
                    <a:pt x="5437187" y="0"/>
                  </a:lnTo>
                  <a:lnTo>
                    <a:pt x="5437187" y="1532556"/>
                  </a:lnTo>
                  <a:lnTo>
                    <a:pt x="0" y="153255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9540" tIns="129540" rIns="129540" bIns="129540" numCol="1" spcCol="1270" anchor="t" anchorCtr="0">
              <a:spAutoFit/>
            </a:bodyPr>
            <a:lstStyle/>
            <a:p>
              <a:pPr marL="0" lvl="0" indent="0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800" kern="1200" dirty="0">
                  <a:solidFill>
                    <a:schemeClr val="tx1"/>
                  </a:solidFill>
                </a:rPr>
                <a:t>Implications for the next generation? </a:t>
              </a: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F8E74FA-07A5-0C38-BDEB-63E6CEDF9472}"/>
                </a:ext>
              </a:extLst>
            </p:cNvPr>
            <p:cNvGrpSpPr/>
            <p:nvPr/>
          </p:nvGrpSpPr>
          <p:grpSpPr>
            <a:xfrm>
              <a:off x="7893805" y="4352259"/>
              <a:ext cx="916961" cy="1591205"/>
              <a:chOff x="366849" y="4352259"/>
              <a:chExt cx="916961" cy="1591205"/>
            </a:xfrm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3CA4EC7B-7030-9A93-5DB5-CE64DC486FED}"/>
                  </a:ext>
                </a:extLst>
              </p:cNvPr>
              <p:cNvSpPr/>
              <p:nvPr/>
            </p:nvSpPr>
            <p:spPr>
              <a:xfrm>
                <a:off x="366849" y="4352259"/>
                <a:ext cx="830336" cy="1591205"/>
              </a:xfrm>
              <a:custGeom>
                <a:avLst/>
                <a:gdLst>
                  <a:gd name="connsiteX0" fmla="*/ 0 w 5437187"/>
                  <a:gd name="connsiteY0" fmla="*/ 0 h 1532556"/>
                  <a:gd name="connsiteX1" fmla="*/ 5437187 w 5437187"/>
                  <a:gd name="connsiteY1" fmla="*/ 0 h 1532556"/>
                  <a:gd name="connsiteX2" fmla="*/ 5437187 w 5437187"/>
                  <a:gd name="connsiteY2" fmla="*/ 1532556 h 1532556"/>
                  <a:gd name="connsiteX3" fmla="*/ 0 w 5437187"/>
                  <a:gd name="connsiteY3" fmla="*/ 1532556 h 1532556"/>
                  <a:gd name="connsiteX4" fmla="*/ 0 w 5437187"/>
                  <a:gd name="connsiteY4" fmla="*/ 0 h 1532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37187" h="1532556">
                    <a:moveTo>
                      <a:pt x="0" y="0"/>
                    </a:moveTo>
                    <a:lnTo>
                      <a:pt x="5437187" y="0"/>
                    </a:lnTo>
                    <a:lnTo>
                      <a:pt x="5437187" y="1532556"/>
                    </a:lnTo>
                    <a:lnTo>
                      <a:pt x="0" y="1532556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9540" tIns="129540" rIns="129540" bIns="129540" numCol="1" spcCol="1270" anchor="ctr" anchorCtr="0">
                <a:spAutoFit/>
              </a:bodyPr>
              <a:lstStyle/>
              <a:p>
                <a:pPr marL="0" lvl="0" indent="0" defTabSz="1511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9600" kern="1200" dirty="0">
                    <a:solidFill>
                      <a:schemeClr val="accent2"/>
                    </a:solidFill>
                  </a:rPr>
                  <a:t>3</a:t>
                </a:r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55B20E10-D714-D129-FE28-254A985C4261}"/>
                  </a:ext>
                </a:extLst>
              </p:cNvPr>
              <p:cNvCxnSpPr/>
              <p:nvPr/>
            </p:nvCxnSpPr>
            <p:spPr>
              <a:xfrm>
                <a:off x="1283810" y="4518459"/>
                <a:ext cx="0" cy="1250516"/>
              </a:xfrm>
              <a:prstGeom prst="line">
                <a:avLst/>
              </a:prstGeom>
              <a:ln w="19050" cap="sq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84583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280C4C-BED8-847D-3584-492D824C86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911BA4-AE21-FEB0-1EB8-0A176D0B3F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915" t="11742" r="11299" b="2861"/>
          <a:stretch>
            <a:fillRect/>
          </a:stretch>
        </p:blipFill>
        <p:spPr>
          <a:xfrm>
            <a:off x="6096000" y="1145406"/>
            <a:ext cx="5706411" cy="530769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DF2C6F4-F664-B80D-F888-FB058D0547F8}"/>
              </a:ext>
            </a:extLst>
          </p:cNvPr>
          <p:cNvSpPr txBox="1">
            <a:spLocks/>
          </p:cNvSpPr>
          <p:nvPr/>
        </p:nvSpPr>
        <p:spPr>
          <a:xfrm>
            <a:off x="972152" y="2226365"/>
            <a:ext cx="4076926" cy="2788397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j-cs"/>
              </a:defRPr>
            </a:lvl1pPr>
          </a:lstStyle>
          <a:p>
            <a:r>
              <a:rPr lang="en-GB" i="1" dirty="0"/>
              <a:t>Trend: </a:t>
            </a:r>
            <a:r>
              <a:rPr lang="en-GB" dirty="0"/>
              <a:t>The rise of patient engagement in drug development </a:t>
            </a:r>
          </a:p>
        </p:txBody>
      </p:sp>
    </p:spTree>
    <p:extLst>
      <p:ext uri="{BB962C8B-B14F-4D97-AF65-F5344CB8AC3E}">
        <p14:creationId xmlns:p14="http://schemas.microsoft.com/office/powerpoint/2010/main" val="237524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6A833B7C-DF01-BC8C-F551-BD5AE998FD69}"/>
              </a:ext>
            </a:extLst>
          </p:cNvPr>
          <p:cNvSpPr/>
          <p:nvPr/>
        </p:nvSpPr>
        <p:spPr>
          <a:xfrm>
            <a:off x="-1" y="1557338"/>
            <a:ext cx="12192001" cy="4211637"/>
          </a:xfrm>
          <a:prstGeom prst="rect">
            <a:avLst/>
          </a:prstGeom>
          <a:solidFill>
            <a:srgbClr val="15C6BA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814375-8D1D-8AAA-7890-9A4E2AD94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1074400" cy="774743"/>
          </a:xfrm>
        </p:spPr>
        <p:txBody>
          <a:bodyPr/>
          <a:lstStyle/>
          <a:p>
            <a:r>
              <a:rPr lang="en-GB" dirty="0"/>
              <a:t>(Perceived) barriers to patient engagement</a:t>
            </a:r>
            <a:br>
              <a:rPr lang="en-GB" dirty="0"/>
            </a:br>
            <a:r>
              <a:rPr lang="en-GB" dirty="0"/>
              <a:t>in Medical Affairs have hindered progress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09C2E2-2413-771E-48E2-3BC165AC52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20813" y="6359525"/>
            <a:ext cx="10133878" cy="365125"/>
          </a:xfrm>
        </p:spPr>
        <p:txBody>
          <a:bodyPr/>
          <a:lstStyle/>
          <a:p>
            <a:r>
              <a:rPr lang="en-GB"/>
              <a:t>N=93. Participants were asked to select their #1 major barrier from this list in a Medical Affairs Professional Society (MAPS) Patient Centricity survey conducted in November 2022.</a:t>
            </a:r>
            <a:br>
              <a:rPr lang="en-GB"/>
            </a:br>
            <a:r>
              <a:rPr lang="en-GB"/>
              <a:t>Patient Centricity in Medical Affairs: Identifying and Overcoming Barriers. MAPS Patient Centricity Focus Area Working Group. Webinar, 2023.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4FA3C0B-92EF-D097-3E39-6B5E584B610E}"/>
              </a:ext>
            </a:extLst>
          </p:cNvPr>
          <p:cNvGrpSpPr/>
          <p:nvPr/>
        </p:nvGrpSpPr>
        <p:grpSpPr>
          <a:xfrm>
            <a:off x="3792287" y="2149844"/>
            <a:ext cx="8128590" cy="3462491"/>
            <a:chOff x="5993679" y="3322138"/>
            <a:chExt cx="5947769" cy="2329391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F178149-502B-E5B1-3A90-FF5CE8DFB051}"/>
                </a:ext>
              </a:extLst>
            </p:cNvPr>
            <p:cNvSpPr txBox="1"/>
            <p:nvPr/>
          </p:nvSpPr>
          <p:spPr>
            <a:xfrm>
              <a:off x="5993680" y="3322138"/>
              <a:ext cx="4322884" cy="16564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Compliance (e.g. privacy, legal, or regulation concerns)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BA1AACF-7F67-13E7-A986-0295D70F8B0D}"/>
                </a:ext>
              </a:extLst>
            </p:cNvPr>
            <p:cNvSpPr txBox="1"/>
            <p:nvPr/>
          </p:nvSpPr>
          <p:spPr>
            <a:xfrm>
              <a:off x="5993680" y="3562554"/>
              <a:ext cx="4322884" cy="16564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Financial constraints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F4F0FAC-514F-4292-598A-C877605C25F1}"/>
                </a:ext>
              </a:extLst>
            </p:cNvPr>
            <p:cNvSpPr txBox="1"/>
            <p:nvPr/>
          </p:nvSpPr>
          <p:spPr>
            <a:xfrm>
              <a:off x="5993680" y="3802970"/>
              <a:ext cx="5120412" cy="16564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Time constraints or too small team to prepare and execute appropriately 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30DE55F-4F34-94D2-A7BC-42ADC166C152}"/>
                </a:ext>
              </a:extLst>
            </p:cNvPr>
            <p:cNvSpPr txBox="1"/>
            <p:nvPr/>
          </p:nvSpPr>
          <p:spPr>
            <a:xfrm>
              <a:off x="5993680" y="4043386"/>
              <a:ext cx="4322884" cy="16564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/>
                <a:t>Not enough awareness within </a:t>
              </a:r>
              <a:r>
                <a:rPr lang="en-US" sz="1600" dirty="0" err="1"/>
                <a:t>organisation</a:t>
              </a:r>
              <a:endParaRPr lang="en-US" sz="1600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8E8264B-3BAE-3842-E610-FBBBD7A0773E}"/>
                </a:ext>
              </a:extLst>
            </p:cNvPr>
            <p:cNvSpPr txBox="1"/>
            <p:nvPr/>
          </p:nvSpPr>
          <p:spPr>
            <a:xfrm>
              <a:off x="5993680" y="4283802"/>
              <a:ext cx="4322884" cy="16564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I did not face any barriers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DFC246D-D62F-C62E-B625-504A39BE8FB0}"/>
                </a:ext>
              </a:extLst>
            </p:cNvPr>
            <p:cNvSpPr txBox="1"/>
            <p:nvPr/>
          </p:nvSpPr>
          <p:spPr>
            <a:xfrm>
              <a:off x="5993680" y="4524218"/>
              <a:ext cx="4322884" cy="16564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Other 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B70592C-4DFF-94B9-1315-062B0B1596F5}"/>
                </a:ext>
              </a:extLst>
            </p:cNvPr>
            <p:cNvSpPr txBox="1"/>
            <p:nvPr/>
          </p:nvSpPr>
          <p:spPr>
            <a:xfrm>
              <a:off x="5993680" y="4764634"/>
              <a:ext cx="4322884" cy="16564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/>
                <a:t>Not enough involvement by the medical function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7E6E52F-0FAD-3B3E-44FD-57B5B6040539}"/>
                </a:ext>
              </a:extLst>
            </p:cNvPr>
            <p:cNvSpPr txBox="1"/>
            <p:nvPr/>
          </p:nvSpPr>
          <p:spPr>
            <a:xfrm>
              <a:off x="5993679" y="5005050"/>
              <a:ext cx="5947769" cy="16564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Patients and patient organisations not considered key stakeholders by the organisation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3B65F7F-7A5E-7EDE-45AA-56AF8A442DE2}"/>
                </a:ext>
              </a:extLst>
            </p:cNvPr>
            <p:cNvSpPr txBox="1"/>
            <p:nvPr/>
          </p:nvSpPr>
          <p:spPr>
            <a:xfrm>
              <a:off x="5993680" y="5245466"/>
              <a:ext cx="4322884" cy="16564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Insufficient support from leadership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087DA05-EE63-E904-47DD-6F620B13ABAB}"/>
                </a:ext>
              </a:extLst>
            </p:cNvPr>
            <p:cNvSpPr txBox="1"/>
            <p:nvPr/>
          </p:nvSpPr>
          <p:spPr>
            <a:xfrm>
              <a:off x="5993680" y="5485884"/>
              <a:ext cx="4322884" cy="16564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Dissatisfying or insufficient feedback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4692DFA-991B-D5B5-73D2-92E762630E33}"/>
              </a:ext>
            </a:extLst>
          </p:cNvPr>
          <p:cNvGrpSpPr/>
          <p:nvPr/>
        </p:nvGrpSpPr>
        <p:grpSpPr>
          <a:xfrm>
            <a:off x="335776" y="2073490"/>
            <a:ext cx="3347224" cy="3582262"/>
            <a:chOff x="335776" y="2073490"/>
            <a:chExt cx="3347224" cy="35822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E486456-B884-5C33-B8BA-BCC91EB89786}"/>
                </a:ext>
              </a:extLst>
            </p:cNvPr>
            <p:cNvSpPr/>
            <p:nvPr/>
          </p:nvSpPr>
          <p:spPr>
            <a:xfrm>
              <a:off x="823727" y="2129204"/>
              <a:ext cx="2853624" cy="2116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E866DB4-B6E9-7812-730E-E038BC2E5BFC}"/>
                </a:ext>
              </a:extLst>
            </p:cNvPr>
            <p:cNvSpPr/>
            <p:nvPr/>
          </p:nvSpPr>
          <p:spPr>
            <a:xfrm>
              <a:off x="2027680" y="2492505"/>
              <a:ext cx="1649671" cy="2116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61C001B-B6A2-00C8-A4B0-6331EBD00DE4}"/>
                </a:ext>
              </a:extLst>
            </p:cNvPr>
            <p:cNvSpPr/>
            <p:nvPr/>
          </p:nvSpPr>
          <p:spPr>
            <a:xfrm>
              <a:off x="2354560" y="2855806"/>
              <a:ext cx="1322791" cy="2116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FF05A64-CA13-2416-DAD3-9639E38F57A1}"/>
                </a:ext>
              </a:extLst>
            </p:cNvPr>
            <p:cNvSpPr/>
            <p:nvPr/>
          </p:nvSpPr>
          <p:spPr>
            <a:xfrm>
              <a:off x="2687913" y="3219107"/>
              <a:ext cx="989438" cy="2116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9DCF2C2-DBEE-0B35-8BB5-A2D9E464DF18}"/>
                </a:ext>
              </a:extLst>
            </p:cNvPr>
            <p:cNvSpPr/>
            <p:nvPr/>
          </p:nvSpPr>
          <p:spPr>
            <a:xfrm>
              <a:off x="2794715" y="3582408"/>
              <a:ext cx="882636" cy="2116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DC43580-4ED5-2C54-2FFC-DEA2A9A997F7}"/>
                </a:ext>
              </a:extLst>
            </p:cNvPr>
            <p:cNvSpPr/>
            <p:nvPr/>
          </p:nvSpPr>
          <p:spPr>
            <a:xfrm>
              <a:off x="2904754" y="3945709"/>
              <a:ext cx="772597" cy="2116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0E9E513-C582-4587-DCBA-16997ED91712}"/>
                </a:ext>
              </a:extLst>
            </p:cNvPr>
            <p:cNvSpPr/>
            <p:nvPr/>
          </p:nvSpPr>
          <p:spPr>
            <a:xfrm>
              <a:off x="3014792" y="4309010"/>
              <a:ext cx="662558" cy="2116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8856DE7-E80E-B6ED-8EAF-49E608BD432B}"/>
                </a:ext>
              </a:extLst>
            </p:cNvPr>
            <p:cNvSpPr/>
            <p:nvPr/>
          </p:nvSpPr>
          <p:spPr>
            <a:xfrm>
              <a:off x="3121595" y="4672311"/>
              <a:ext cx="555756" cy="2116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2F0398A5-E152-0C05-F0DB-917A34A599A3}"/>
                </a:ext>
              </a:extLst>
            </p:cNvPr>
            <p:cNvSpPr/>
            <p:nvPr/>
          </p:nvSpPr>
          <p:spPr>
            <a:xfrm>
              <a:off x="3231440" y="5035612"/>
              <a:ext cx="445910" cy="2116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EAE7212-F857-4A36-CAC2-ED6DD8A28CE8}"/>
                </a:ext>
              </a:extLst>
            </p:cNvPr>
            <p:cNvSpPr/>
            <p:nvPr/>
          </p:nvSpPr>
          <p:spPr>
            <a:xfrm>
              <a:off x="3516440" y="5398916"/>
              <a:ext cx="160911" cy="2116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BFC704D-F07D-8B57-F768-8ED29CAD746B}"/>
                </a:ext>
              </a:extLst>
            </p:cNvPr>
            <p:cNvSpPr/>
            <p:nvPr/>
          </p:nvSpPr>
          <p:spPr>
            <a:xfrm>
              <a:off x="3675497" y="2073490"/>
              <a:ext cx="7503" cy="3582262"/>
            </a:xfrm>
            <a:custGeom>
              <a:avLst/>
              <a:gdLst>
                <a:gd name="connsiteX0" fmla="*/ 0 w 12848"/>
                <a:gd name="connsiteY0" fmla="*/ 0 h 2464384"/>
                <a:gd name="connsiteX1" fmla="*/ 0 w 12848"/>
                <a:gd name="connsiteY1" fmla="*/ 2464385 h 2464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48" h="2464384">
                  <a:moveTo>
                    <a:pt x="0" y="0"/>
                  </a:moveTo>
                  <a:lnTo>
                    <a:pt x="0" y="2464385"/>
                  </a:lnTo>
                </a:path>
              </a:pathLst>
            </a:custGeom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06164B5-CD8A-D692-2B2E-FAAA2B081BA9}"/>
                </a:ext>
              </a:extLst>
            </p:cNvPr>
            <p:cNvSpPr txBox="1"/>
            <p:nvPr/>
          </p:nvSpPr>
          <p:spPr>
            <a:xfrm>
              <a:off x="335776" y="2104174"/>
              <a:ext cx="44477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ea typeface="+mn-ea"/>
                  <a:cs typeface="+mn-cs"/>
                </a:rPr>
                <a:t>28%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16E660F-6B13-B3B5-0A43-81F21EEB2668}"/>
                </a:ext>
              </a:extLst>
            </p:cNvPr>
            <p:cNvSpPr txBox="1"/>
            <p:nvPr/>
          </p:nvSpPr>
          <p:spPr>
            <a:xfrm>
              <a:off x="3015247" y="5366424"/>
              <a:ext cx="45177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ea typeface="+mn-ea"/>
                  <a:cs typeface="+mn-cs"/>
                </a:rPr>
                <a:t>1%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C7232FB-69B3-1851-2FAC-2493922D07D9}"/>
                </a:ext>
              </a:extLst>
            </p:cNvPr>
            <p:cNvSpPr txBox="1"/>
            <p:nvPr/>
          </p:nvSpPr>
          <p:spPr>
            <a:xfrm>
              <a:off x="2734314" y="5003949"/>
              <a:ext cx="45177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ea typeface="+mn-ea"/>
                  <a:cs typeface="+mn-cs"/>
                </a:rPr>
                <a:t>4%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51259E3-3332-27A2-1D8A-0C86A50692CF}"/>
                </a:ext>
              </a:extLst>
            </p:cNvPr>
            <p:cNvSpPr txBox="1"/>
            <p:nvPr/>
          </p:nvSpPr>
          <p:spPr>
            <a:xfrm>
              <a:off x="2624785" y="4641477"/>
              <a:ext cx="45177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ea typeface="+mn-ea"/>
                  <a:cs typeface="+mn-cs"/>
                </a:rPr>
                <a:t>5%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7BB97B5-A8EC-D802-660F-81ACD2141358}"/>
                </a:ext>
              </a:extLst>
            </p:cNvPr>
            <p:cNvSpPr txBox="1"/>
            <p:nvPr/>
          </p:nvSpPr>
          <p:spPr>
            <a:xfrm>
              <a:off x="2570483" y="4279005"/>
              <a:ext cx="406217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ea typeface="+mn-ea"/>
                  <a:cs typeface="+mn-cs"/>
                </a:rPr>
                <a:t>6%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8C40A61-7BBF-FE35-BBDD-48EAD02631A8}"/>
                </a:ext>
              </a:extLst>
            </p:cNvPr>
            <p:cNvSpPr txBox="1"/>
            <p:nvPr/>
          </p:nvSpPr>
          <p:spPr>
            <a:xfrm>
              <a:off x="2389040" y="3916534"/>
              <a:ext cx="47087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ea typeface="+mn-ea"/>
                  <a:cs typeface="+mn-cs"/>
                </a:rPr>
                <a:t>8%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124BA5F3-278D-D574-0632-F90B00B09103}"/>
                </a:ext>
              </a:extLst>
            </p:cNvPr>
            <p:cNvSpPr txBox="1"/>
            <p:nvPr/>
          </p:nvSpPr>
          <p:spPr>
            <a:xfrm>
              <a:off x="2281612" y="3554062"/>
              <a:ext cx="47087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ea typeface="+mn-ea"/>
                  <a:cs typeface="+mn-cs"/>
                </a:rPr>
                <a:t>9%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444F4C4-AB9C-B42E-755C-EDA90B087AD0}"/>
                </a:ext>
              </a:extLst>
            </p:cNvPr>
            <p:cNvSpPr txBox="1"/>
            <p:nvPr/>
          </p:nvSpPr>
          <p:spPr>
            <a:xfrm>
              <a:off x="2207783" y="3191590"/>
              <a:ext cx="437897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ea typeface="+mn-ea"/>
                  <a:cs typeface="+mn-cs"/>
                </a:rPr>
                <a:t>10%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A7A2C737-3F7B-3B37-6CDF-D4A3EB22E942}"/>
                </a:ext>
              </a:extLst>
            </p:cNvPr>
            <p:cNvSpPr txBox="1"/>
            <p:nvPr/>
          </p:nvSpPr>
          <p:spPr>
            <a:xfrm>
              <a:off x="1852369" y="2829118"/>
              <a:ext cx="466077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ea typeface="+mn-ea"/>
                  <a:cs typeface="+mn-cs"/>
                </a:rPr>
                <a:t>13%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DF7E3458-0DB9-39ED-FCB3-DDC3F2BD7E47}"/>
                </a:ext>
              </a:extLst>
            </p:cNvPr>
            <p:cNvSpPr txBox="1"/>
            <p:nvPr/>
          </p:nvSpPr>
          <p:spPr>
            <a:xfrm>
              <a:off x="1498728" y="2466646"/>
              <a:ext cx="486719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ea typeface="+mn-ea"/>
                  <a:cs typeface="+mn-cs"/>
                </a:rPr>
                <a:t>16%</a:t>
              </a: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3A1A3228-95E7-5ACD-9BB2-27A3DFE95039}"/>
              </a:ext>
            </a:extLst>
          </p:cNvPr>
          <p:cNvSpPr txBox="1"/>
          <p:nvPr/>
        </p:nvSpPr>
        <p:spPr>
          <a:xfrm>
            <a:off x="3792287" y="1676914"/>
            <a:ext cx="792028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ea typeface="+mn-ea"/>
                <a:cs typeface="+mn-cs"/>
              </a:rPr>
              <a:t>Major barrier for Patient Centricity</a:t>
            </a:r>
          </a:p>
        </p:txBody>
      </p:sp>
    </p:spTree>
    <p:extLst>
      <p:ext uri="{BB962C8B-B14F-4D97-AF65-F5344CB8AC3E}">
        <p14:creationId xmlns:p14="http://schemas.microsoft.com/office/powerpoint/2010/main" val="290155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15690B1-9B53-CFC1-E714-20E007D1D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1074400" cy="774743"/>
          </a:xfrm>
        </p:spPr>
        <p:txBody>
          <a:bodyPr/>
          <a:lstStyle/>
          <a:p>
            <a:r>
              <a:rPr lang="en-GB" dirty="0"/>
              <a:t>Regulators are calling for patient-focused </a:t>
            </a:r>
            <a:br>
              <a:rPr lang="en-GB" dirty="0"/>
            </a:br>
            <a:r>
              <a:rPr lang="en-GB" dirty="0"/>
              <a:t>drug development and guidance is available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47054E9-D976-5098-A2B0-3B8A91721A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20813" y="6359525"/>
            <a:ext cx="10133878" cy="365125"/>
          </a:xfrm>
        </p:spPr>
        <p:txBody>
          <a:bodyPr/>
          <a:lstStyle/>
          <a:p>
            <a:r>
              <a:rPr lang="en-GB" dirty="0"/>
              <a:t>EMA, European Medicines Agency; EU, European Union; FDA, US Food and Drug Administration; PFDD, Patient-Focused Drug Development.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C7A8FC3-90E5-EB8C-8FC0-9613E2E5A62D}"/>
              </a:ext>
            </a:extLst>
          </p:cNvPr>
          <p:cNvSpPr/>
          <p:nvPr/>
        </p:nvSpPr>
        <p:spPr>
          <a:xfrm>
            <a:off x="479424" y="1557338"/>
            <a:ext cx="5264537" cy="1490662"/>
          </a:xfrm>
          <a:prstGeom prst="roundRect">
            <a:avLst>
              <a:gd name="adj" fmla="val 0"/>
            </a:avLst>
          </a:prstGeom>
          <a:solidFill>
            <a:srgbClr val="E7F9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 marL="0" marR="0" lvl="0" indent="0" algn="l" defTabSz="914400" rtl="0" eaLnBrk="1" fontAlgn="auto" latinLnBrk="0" hangingPunct="1"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505258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Mandated by the 21st Century Cures Act, the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505258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FDA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505258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has developed a series of Patient-Focused Drug Development (PFDD) guidance documents to assist stakeholders in collecting and submitting patient experience data.</a:t>
            </a:r>
          </a:p>
          <a:p>
            <a:pPr marL="0" marR="0" lvl="0" indent="0" algn="l" defTabSz="914400" rtl="0" eaLnBrk="1" fontAlgn="auto" latinLnBrk="0" hangingPunct="1"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05258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68CB274-05DC-4955-FF24-D283B2F463FC}"/>
              </a:ext>
            </a:extLst>
          </p:cNvPr>
          <p:cNvSpPr/>
          <p:nvPr/>
        </p:nvSpPr>
        <p:spPr>
          <a:xfrm>
            <a:off x="5895813" y="1557338"/>
            <a:ext cx="5816762" cy="2142595"/>
          </a:xfrm>
          <a:prstGeom prst="roundRect">
            <a:avLst>
              <a:gd name="adj" fmla="val 0"/>
            </a:avLst>
          </a:prstGeom>
          <a:solidFill>
            <a:srgbClr val="E7F9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 marL="0" marR="0" lvl="0" indent="0" algn="l" defTabSz="914400" rtl="0" eaLnBrk="1" fontAlgn="auto" latinLnBrk="0" hangingPunct="1"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505258"/>
                </a:solidFill>
                <a:effectLst/>
                <a:uLnTx/>
                <a:uFillTx/>
                <a:ea typeface="Roboto" panose="02000000000000000000" pitchFamily="2" charset="0"/>
                <a:cs typeface="Roboto" panose="02000000000000000000" pitchFamily="2" charset="0"/>
              </a:rPr>
              <a:t>Reinforcing patient relevance in evidence generation is a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Roboto" panose="02000000000000000000" pitchFamily="2" charset="0"/>
                <a:cs typeface="Roboto" panose="02000000000000000000" pitchFamily="2" charset="0"/>
              </a:rPr>
              <a:t>key strategic priority for the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Roboto" panose="02000000000000000000" pitchFamily="2" charset="0"/>
                <a:cs typeface="Roboto" panose="02000000000000000000" pitchFamily="2" charset="0"/>
              </a:rPr>
              <a:t>EMA. </a:t>
            </a:r>
          </a:p>
          <a:p>
            <a:pPr lvl="0">
              <a:spcAft>
                <a:spcPts val="600"/>
              </a:spcAft>
              <a:defRPr/>
            </a:pPr>
            <a:r>
              <a:rPr lang="en-GB" sz="1600" dirty="0">
                <a:solidFill>
                  <a:schemeClr val="tx2"/>
                </a:solidFill>
              </a:rPr>
              <a:t>"Promoting the use of patient-reported outcomes and other tools for patient preference and engagement in regulatory decision-making."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05258"/>
              </a:solidFill>
              <a:effectLst/>
              <a:uLnTx/>
              <a:uFillTx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60338" marR="0" lvl="0" indent="-160338" algn="l" defTabSz="914400" rtl="0" eaLnBrk="1" fontAlgn="auto" latinLnBrk="0" hangingPunct="1"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505258"/>
                </a:solidFill>
                <a:effectLst/>
                <a:uLnTx/>
                <a:uFillTx/>
                <a:ea typeface="Roboto" panose="02000000000000000000" pitchFamily="2" charset="0"/>
                <a:cs typeface="Roboto" panose="02000000000000000000" pitchFamily="2" charset="0"/>
              </a:rPr>
              <a:t>EMA’s framework for interaction with patients </a:t>
            </a:r>
          </a:p>
          <a:p>
            <a:pPr marL="160338" marR="0" lvl="0" indent="-160338" algn="l" defTabSz="914400" rtl="0" eaLnBrk="1" fontAlgn="auto" latinLnBrk="0" hangingPunct="1"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>
                <a:solidFill>
                  <a:srgbClr val="505258"/>
                </a:solidFill>
                <a:ea typeface="Roboto" panose="02000000000000000000" pitchFamily="2" charset="0"/>
                <a:cs typeface="Roboto" panose="02000000000000000000" pitchFamily="2" charset="0"/>
              </a:rPr>
              <a:t>Patient engagement in scientific advice and committees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05258"/>
              </a:solidFill>
              <a:effectLst/>
              <a:uLnTx/>
              <a:uFillTx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D701FB-066D-C357-45F5-B9722C1FC38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55" r="1755"/>
          <a:stretch>
            <a:fillRect/>
          </a:stretch>
        </p:blipFill>
        <p:spPr>
          <a:xfrm>
            <a:off x="479424" y="3233548"/>
            <a:ext cx="5170481" cy="2622412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8DB509C-560F-1309-67FB-FAE48187CE49}"/>
              </a:ext>
            </a:extLst>
          </p:cNvPr>
          <p:cNvSpPr/>
          <p:nvPr/>
        </p:nvSpPr>
        <p:spPr>
          <a:xfrm>
            <a:off x="5895812" y="5197475"/>
            <a:ext cx="5816761" cy="593195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Informed compliance officers are your ally!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5036836-2F96-D02E-95A3-EBD1BC60D01B}"/>
              </a:ext>
            </a:extLst>
          </p:cNvPr>
          <p:cNvGrpSpPr/>
          <p:nvPr/>
        </p:nvGrpSpPr>
        <p:grpSpPr>
          <a:xfrm>
            <a:off x="5895812" y="3938588"/>
            <a:ext cx="5816763" cy="1020233"/>
            <a:chOff x="5895812" y="3835400"/>
            <a:chExt cx="5816763" cy="102023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0FB5487-4ECA-3735-6677-CE3E5818CF19}"/>
                </a:ext>
              </a:extLst>
            </p:cNvPr>
            <p:cNvSpPr/>
            <p:nvPr/>
          </p:nvSpPr>
          <p:spPr>
            <a:xfrm>
              <a:off x="5895812" y="3835400"/>
              <a:ext cx="5816763" cy="1020233"/>
            </a:xfrm>
            <a:prstGeom prst="rect">
              <a:avLst/>
            </a:prstGeom>
            <a:solidFill>
              <a:srgbClr val="202F4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273B9FC-E57A-17AE-67C1-2516FC03BDCC}"/>
                </a:ext>
              </a:extLst>
            </p:cNvPr>
            <p:cNvGrpSpPr/>
            <p:nvPr/>
          </p:nvGrpSpPr>
          <p:grpSpPr>
            <a:xfrm>
              <a:off x="5945104" y="3866471"/>
              <a:ext cx="5718176" cy="907293"/>
              <a:chOff x="6444628" y="3867907"/>
              <a:chExt cx="5267947" cy="835856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B1F627FE-3C3C-4C2F-B07F-4830EB8DF9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l="16350" r="4158"/>
              <a:stretch>
                <a:fillRect/>
              </a:stretch>
            </p:blipFill>
            <p:spPr>
              <a:xfrm>
                <a:off x="7034741" y="3867907"/>
                <a:ext cx="4677834" cy="835856"/>
              </a:xfrm>
              <a:prstGeom prst="rect">
                <a:avLst/>
              </a:prstGeom>
            </p:spPr>
          </p:pic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FEA13DA7-1208-326A-DAB7-AB622972F7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l="1045" t="12824" r="88020" b="8990"/>
              <a:stretch>
                <a:fillRect/>
              </a:stretch>
            </p:blipFill>
            <p:spPr>
              <a:xfrm>
                <a:off x="6444628" y="3992096"/>
                <a:ext cx="643467" cy="65352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74910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Amica template">
  <a:themeElements>
    <a:clrScheme name="Amica">
      <a:dk1>
        <a:srgbClr val="505258"/>
      </a:dk1>
      <a:lt1>
        <a:srgbClr val="FFFFFF"/>
      </a:lt1>
      <a:dk2>
        <a:srgbClr val="29395A"/>
      </a:dk2>
      <a:lt2>
        <a:srgbClr val="306FBF"/>
      </a:lt2>
      <a:accent1>
        <a:srgbClr val="15C6BA"/>
      </a:accent1>
      <a:accent2>
        <a:srgbClr val="E61D89"/>
      </a:accent2>
      <a:accent3>
        <a:srgbClr val="033E8C"/>
      </a:accent3>
      <a:accent4>
        <a:srgbClr val="F2B705"/>
      </a:accent4>
      <a:accent5>
        <a:srgbClr val="3AAA35"/>
      </a:accent5>
      <a:accent6>
        <a:srgbClr val="D90404"/>
      </a:accent6>
      <a:hlink>
        <a:srgbClr val="306FBF"/>
      </a:hlink>
      <a:folHlink>
        <a:srgbClr val="FFDE00"/>
      </a:folHlink>
    </a:clrScheme>
    <a:fontScheme name="Amica">
      <a:majorFont>
        <a:latin typeface="Roboto Medium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5a866c7-6e65-4eaa-af31-f67117bef46a">
      <Terms xmlns="http://schemas.microsoft.com/office/infopath/2007/PartnerControls"/>
    </lcf76f155ced4ddcb4097134ff3c332f>
    <TaxCatchAll xmlns="204c4b55-2381-402f-b51d-aecf82e57d7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FC07C83CE6D244931B128B550F9E8A" ma:contentTypeVersion="13" ma:contentTypeDescription="Create a new document." ma:contentTypeScope="" ma:versionID="e53d368eca229ab3bfe50b955de039ef">
  <xsd:schema xmlns:xsd="http://www.w3.org/2001/XMLSchema" xmlns:xs="http://www.w3.org/2001/XMLSchema" xmlns:p="http://schemas.microsoft.com/office/2006/metadata/properties" xmlns:ns2="d5a866c7-6e65-4eaa-af31-f67117bef46a" xmlns:ns3="204c4b55-2381-402f-b51d-aecf82e57d72" targetNamespace="http://schemas.microsoft.com/office/2006/metadata/properties" ma:root="true" ma:fieldsID="8c37f362aee5c6e8f7ee64b9c3636bbc" ns2:_="" ns3:_="">
    <xsd:import namespace="d5a866c7-6e65-4eaa-af31-f67117bef46a"/>
    <xsd:import namespace="204c4b55-2381-402f-b51d-aecf82e57d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a866c7-6e65-4eaa-af31-f67117bef4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5e8a814e-ed1c-4d48-bcb1-baf1d17cb00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4c4b55-2381-402f-b51d-aecf82e57d7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da522ea0-6403-4fe3-b742-43785a559355}" ma:internalName="TaxCatchAll" ma:showField="CatchAllData" ma:web="204c4b55-2381-402f-b51d-aecf82e57d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27A514D-FB62-4CC9-BD05-4C9286311B6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60E297-1965-4B8B-850D-D613B9F750FB}">
  <ds:schemaRefs>
    <ds:schemaRef ds:uri="270a017f-05a7-4fb2-aa36-e82ba4ddc1a7"/>
    <ds:schemaRef ds:uri="72d2a090-fc8c-425f-9525-a4666ad60bb6"/>
    <ds:schemaRef ds:uri="d32083b7-b6f5-4b12-85c7-36ba2937e71c"/>
    <ds:schemaRef ds:uri="fb0a3fa3-7d1d-4037-9027-7740555dbd0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d5a866c7-6e65-4eaa-af31-f67117bef46a"/>
    <ds:schemaRef ds:uri="204c4b55-2381-402f-b51d-aecf82e57d72"/>
  </ds:schemaRefs>
</ds:datastoreItem>
</file>

<file path=customXml/itemProps3.xml><?xml version="1.0" encoding="utf-8"?>
<ds:datastoreItem xmlns:ds="http://schemas.openxmlformats.org/officeDocument/2006/customXml" ds:itemID="{6DE6BECA-3E0C-4B93-9770-5E3033AABF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a866c7-6e65-4eaa-af31-f67117bef46a"/>
    <ds:schemaRef ds:uri="204c4b55-2381-402f-b51d-aecf82e57d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993</TotalTime>
  <Words>1093</Words>
  <Application>Microsoft Office PowerPoint</Application>
  <PresentationFormat>Widescreen</PresentationFormat>
  <Paragraphs>174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Monaco</vt:lpstr>
      <vt:lpstr>Roboto</vt:lpstr>
      <vt:lpstr>Roboto Medium</vt:lpstr>
      <vt:lpstr>Trebuchet MS</vt:lpstr>
      <vt:lpstr>Amica template</vt:lpstr>
      <vt:lpstr>A Celebration of the Medical Communication Community MedComms Day 2025</vt:lpstr>
      <vt:lpstr>My medcomms journey… that has informed my perspective  </vt:lpstr>
      <vt:lpstr>Trend:  The exponential growth of artificial intelligence in medical communications </vt:lpstr>
      <vt:lpstr>A.I. presents a number of opportunities  and challenges for our industry </vt:lpstr>
      <vt:lpstr>Through collaborations with new stakeholder groups,  we can develop new A.I. enabled solutions </vt:lpstr>
      <vt:lpstr>The ‘Human-in-the-loop’ is critical – but who are they?  </vt:lpstr>
      <vt:lpstr>PowerPoint Presentation</vt:lpstr>
      <vt:lpstr>(Perceived) barriers to patient engagement in Medical Affairs have hindered progress </vt:lpstr>
      <vt:lpstr>Regulators are calling for patient-focused  drug development and guidance is available </vt:lpstr>
      <vt:lpstr> Successful medical affairs teams are recognising  the value of patient engagement and embracing it! </vt:lpstr>
      <vt:lpstr>Patients are upskilling to ensure effective strategic partnerships   </vt:lpstr>
      <vt:lpstr>Lots of great examples and guidance – get inspired!! </vt:lpstr>
      <vt:lpstr>Be sure to demonstrate the  value of your initiative…  </vt:lpstr>
      <vt:lpstr>…And publish it (with patients) to build the evidence base!  </vt:lpstr>
      <vt:lpstr>Trend: Shifting role - From technical experts to  inspiring engagers </vt:lpstr>
      <vt:lpstr>The evolving attributes of medical communicators </vt:lpstr>
      <vt:lpstr>What does this mean for agency recruitment and development? </vt:lpstr>
      <vt:lpstr>What does it mean for you? </vt:lpstr>
      <vt:lpstr>How can you embrace these industry trends?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Jim Park</dc:creator>
  <cp:keywords/>
  <dc:description/>
  <cp:lastModifiedBy>Dawn Lobban</cp:lastModifiedBy>
  <cp:revision>11</cp:revision>
  <dcterms:created xsi:type="dcterms:W3CDTF">2023-11-10T18:41:31Z</dcterms:created>
  <dcterms:modified xsi:type="dcterms:W3CDTF">2025-06-23T20:16:07Z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0x0101003CFC07C83CE6D244931B128B550F9E8A</vt:lpwstr>
  </property>
  <property fmtid="{D5CDD505-2E9C-101B-9397-08002B2CF9AE}" pid="3" name="MediaServiceImageTags">
    <vt:lpwstr/>
  </property>
  <property fmtid="{D5CDD505-2E9C-101B-9397-08002B2CF9AE}" pid="4" name="Order">
    <vt:r8>83500</vt:r8>
  </property>
  <property fmtid="{D5CDD505-2E9C-101B-9397-08002B2CF9AE}" pid="5" name="xd_Signature">
    <vt:bool>false</vt:bool>
  </property>
  <property fmtid="{D5CDD505-2E9C-101B-9397-08002B2CF9AE}" pid="6" name="SharedWithUsers">
    <vt:lpwstr>11;#Anne-Clare Wadsworth;#13;#Joe Kohles</vt:lpwstr>
  </property>
  <property fmtid="{D5CDD505-2E9C-101B-9397-08002B2CF9AE}" pid="7" name="xd_ProgID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</Properties>
</file>